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23"/>
  </p:notesMasterIdLst>
  <p:sldIdLst>
    <p:sldId id="256" r:id="rId3"/>
    <p:sldId id="509" r:id="rId4"/>
    <p:sldId id="517" r:id="rId5"/>
    <p:sldId id="518" r:id="rId6"/>
    <p:sldId id="519" r:id="rId7"/>
    <p:sldId id="520" r:id="rId8"/>
    <p:sldId id="510" r:id="rId9"/>
    <p:sldId id="421" r:id="rId10"/>
    <p:sldId id="440" r:id="rId11"/>
    <p:sldId id="441" r:id="rId12"/>
    <p:sldId id="447" r:id="rId13"/>
    <p:sldId id="516" r:id="rId14"/>
    <p:sldId id="445" r:id="rId15"/>
    <p:sldId id="446" r:id="rId16"/>
    <p:sldId id="448" r:id="rId17"/>
    <p:sldId id="512" r:id="rId18"/>
    <p:sldId id="513" r:id="rId19"/>
    <p:sldId id="514" r:id="rId20"/>
    <p:sldId id="515" r:id="rId21"/>
    <p:sldId id="439" r:id="rId22"/>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509"/>
            <p14:sldId id="517"/>
            <p14:sldId id="518"/>
            <p14:sldId id="519"/>
            <p14:sldId id="520"/>
            <p14:sldId id="510"/>
            <p14:sldId id="421"/>
            <p14:sldId id="440"/>
            <p14:sldId id="441"/>
            <p14:sldId id="447"/>
            <p14:sldId id="516"/>
            <p14:sldId id="445"/>
            <p14:sldId id="446"/>
            <p14:sldId id="448"/>
            <p14:sldId id="512"/>
            <p14:sldId id="513"/>
            <p14:sldId id="514"/>
            <p14:sldId id="515"/>
            <p14:sldId id="439"/>
          </p14:sldIdLst>
        </p14:section>
      </p14:sectionLst>
    </p:ex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 id="2" name="Zhongda Du" initials="ZD" lastIdx="0" clrIdx="1"/>
  <p:cmAuthor id="3" name="OPPO(Zonda)" initials="ZD" lastIdx="3" clrIdx="2"/>
  <p:cmAuthor id="4" name="OPPOr01" initials="JC" lastIdx="2" clrIdx="3">
    <p:extLst>
      <p:ext uri="{19B8F6BF-5375-455C-9EA6-DF929625EA0E}">
        <p15:presenceInfo xmlns:p15="http://schemas.microsoft.com/office/powerpoint/2012/main" userId="OPPOr0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0000FF"/>
    <a:srgbClr val="CCECFF"/>
    <a:srgbClr val="FFFF00"/>
    <a:srgbClr val="009900"/>
    <a:srgbClr val="00CC00"/>
    <a:srgbClr val="008000"/>
    <a:srgbClr val="2DC84D"/>
    <a:srgbClr val="0099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p:restoredTop sz="94826" autoAdjust="0"/>
  </p:normalViewPr>
  <p:slideViewPr>
    <p:cSldViewPr snapToGrid="0" snapToObjects="1">
      <p:cViewPr varScale="1">
        <p:scale>
          <a:sx n="43" d="100"/>
          <a:sy n="43" d="100"/>
        </p:scale>
        <p:origin x="758" y="8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2023/11/3</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cstate="print"/>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9" name="图片 14">
            <a:extLst>
              <a:ext uri="{FF2B5EF4-FFF2-40B4-BE49-F238E27FC236}">
                <a16:creationId xmlns:a16="http://schemas.microsoft.com/office/drawing/2014/main" id="{C4CD07F8-8B4B-530B-6946-9D9FFFE0397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788" y="13323054"/>
            <a:ext cx="1332424" cy="316800"/>
          </a:xfrm>
          <a:prstGeom prst="rect">
            <a:avLst/>
          </a:prstGeom>
        </p:spPr>
      </p:pic>
    </p:spTree>
    <p:extLst>
      <p:ext uri="{BB962C8B-B14F-4D97-AF65-F5344CB8AC3E}">
        <p14:creationId xmlns:p14="http://schemas.microsoft.com/office/powerpoint/2010/main" val="353762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84" r:id="rId9"/>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pixabay.com/en/checklist-test-check-cross-correct-1402461/" TargetMode="External"/><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pixabay.com/en/checklist-test-check-cross-correct-1402461/" TargetMode="External"/><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openclipart.org/detail/27374/mightyman-pocketpc-by-mightyman" TargetMode="External"/><Relationship Id="rId2" Type="http://schemas.openxmlformats.org/officeDocument/2006/relationships/image" Target="../media/image8.png"/><Relationship Id="rId1" Type="http://schemas.openxmlformats.org/officeDocument/2006/relationships/slideLayout" Target="../slideLayouts/slideLayout9.xml"/><Relationship Id="rId5" Type="http://schemas.openxmlformats.org/officeDocument/2006/relationships/hyperlink" Target="https://freesvg.org/touchscreen-mobile-phone-vector-icon9533" TargetMode="Externa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08260" y="4264214"/>
            <a:ext cx="22767480" cy="3318932"/>
          </a:xfrm>
        </p:spPr>
        <p:txBody>
          <a:bodyPr/>
          <a:lstStyle/>
          <a:p>
            <a:pPr algn="ctr"/>
            <a:r>
              <a:rPr lang="en-US" altLang="zh-CN" b="1" dirty="0">
                <a:solidFill>
                  <a:srgbClr val="0B945F"/>
                </a:solidFill>
              </a:rPr>
              <a:t>Leveraging VFL Distributed Collaborative Learning to predict Signaling Storm and </a:t>
            </a:r>
            <a:r>
              <a:rPr lang="en-US" altLang="zh-CN" b="1" dirty="0" err="1">
                <a:solidFill>
                  <a:srgbClr val="0B945F"/>
                </a:solidFill>
              </a:rPr>
              <a:t>QoE</a:t>
            </a:r>
            <a:br>
              <a:rPr lang="en-US" altLang="zh-CN" b="1" dirty="0">
                <a:solidFill>
                  <a:srgbClr val="0B945F"/>
                </a:solidFill>
              </a:rPr>
            </a:br>
            <a:br>
              <a:rPr lang="en-US" altLang="zh-CN" b="1" dirty="0">
                <a:solidFill>
                  <a:srgbClr val="0B945F"/>
                </a:solidFill>
              </a:rPr>
            </a:br>
            <a:r>
              <a:rPr lang="en-US" altLang="zh-CN" sz="4800" dirty="0">
                <a:solidFill>
                  <a:srgbClr val="0B945F"/>
                </a:solidFill>
              </a:rPr>
              <a:t>OPPO,  KDDI, China Telecom,</a:t>
            </a:r>
            <a:r>
              <a:rPr lang="zh-CN" altLang="en-US" sz="4800" dirty="0">
                <a:solidFill>
                  <a:srgbClr val="0B945F"/>
                </a:solidFill>
              </a:rPr>
              <a:t> </a:t>
            </a:r>
            <a:r>
              <a:rPr lang="en-US" altLang="zh-CN" sz="4800" dirty="0">
                <a:solidFill>
                  <a:srgbClr val="0B945F"/>
                </a:solidFill>
              </a:rPr>
              <a:t>China Unicom</a:t>
            </a:r>
            <a:endParaRPr lang="zh-CN" altLang="en-US" sz="4800" dirty="0">
              <a:solidFill>
                <a:srgbClr val="0B945F"/>
              </a:solidFill>
            </a:endParaRPr>
          </a:p>
        </p:txBody>
      </p:sp>
      <p:sp>
        <p:nvSpPr>
          <p:cNvPr id="2" name="矩形 1">
            <a:extLst>
              <a:ext uri="{FF2B5EF4-FFF2-40B4-BE49-F238E27FC236}">
                <a16:creationId xmlns:a16="http://schemas.microsoft.com/office/drawing/2014/main" id="{205335A5-C382-4551-BB71-213BCEAB13FC}"/>
              </a:ext>
            </a:extLst>
          </p:cNvPr>
          <p:cNvSpPr/>
          <p:nvPr/>
        </p:nvSpPr>
        <p:spPr>
          <a:xfrm>
            <a:off x="21125232" y="362037"/>
            <a:ext cx="2416046" cy="584775"/>
          </a:xfrm>
          <a:prstGeom prst="rect">
            <a:avLst/>
          </a:prstGeom>
        </p:spPr>
        <p:txBody>
          <a:bodyPr wrap="none">
            <a:spAutoFit/>
          </a:bodyPr>
          <a:lstStyle/>
          <a:p>
            <a:r>
              <a:rPr lang="en-US" altLang="zh-CN" sz="3200" dirty="0">
                <a:solidFill>
                  <a:schemeClr val="tx1"/>
                </a:solidFill>
              </a:rPr>
              <a:t>S2-2312674</a:t>
            </a:r>
            <a:endParaRPr lang="zh-CN" altLang="en-US"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5E3C3-AFF4-8B74-A248-CB23BC087090}"/>
              </a:ext>
            </a:extLst>
          </p:cNvPr>
          <p:cNvSpPr>
            <a:spLocks noGrp="1"/>
          </p:cNvSpPr>
          <p:nvPr>
            <p:ph type="title"/>
          </p:nvPr>
        </p:nvSpPr>
        <p:spPr>
          <a:xfrm>
            <a:off x="776505" y="431583"/>
            <a:ext cx="22841775" cy="1266588"/>
          </a:xfrm>
        </p:spPr>
        <p:txBody>
          <a:bodyPr>
            <a:normAutofit fontScale="90000"/>
          </a:bodyPr>
          <a:lstStyle/>
          <a:p>
            <a:r>
              <a:rPr lang="en-US" dirty="0"/>
              <a:t>Why Vertical Federated Learning (VFL) Within 5G Core? </a:t>
            </a:r>
          </a:p>
        </p:txBody>
      </p:sp>
      <p:sp>
        <p:nvSpPr>
          <p:cNvPr id="6" name="TextBox 5">
            <a:extLst>
              <a:ext uri="{FF2B5EF4-FFF2-40B4-BE49-F238E27FC236}">
                <a16:creationId xmlns:a16="http://schemas.microsoft.com/office/drawing/2014/main" id="{D44CDA60-7F0F-A6BE-76F1-4CBD72925CB7}"/>
              </a:ext>
            </a:extLst>
          </p:cNvPr>
          <p:cNvSpPr txBox="1"/>
          <p:nvPr/>
        </p:nvSpPr>
        <p:spPr>
          <a:xfrm>
            <a:off x="771112" y="2000306"/>
            <a:ext cx="22841775" cy="10936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457200" marR="0" indent="-457200" algn="l" defTabSz="825500" rtl="0" fontAlgn="auto" latinLnBrk="0" hangingPunct="0">
              <a:lnSpc>
                <a:spcPct val="100000"/>
              </a:lnSpc>
              <a:spcBef>
                <a:spcPts val="0"/>
              </a:spcBef>
              <a:spcAft>
                <a:spcPts val="2400"/>
              </a:spcAft>
              <a:buClrTx/>
              <a:buSzTx/>
              <a:buFont typeface="Wingdings" panose="05000000000000000000" pitchFamily="2" charset="2"/>
              <a:buChar char="ü"/>
            </a:pPr>
            <a:r>
              <a:rPr lang="en-US" sz="4000" dirty="0">
                <a:latin typeface="Abadi" panose="020B0604020104020204" pitchFamily="34" charset="0"/>
              </a:rPr>
              <a:t>Automate Network Operation &amp; Management </a:t>
            </a:r>
          </a:p>
          <a:p>
            <a:pPr marL="1093788" lvl="2" indent="-571500" algn="l">
              <a:spcAft>
                <a:spcPts val="2400"/>
              </a:spcAft>
              <a:buFont typeface="Wingdings" panose="05000000000000000000" pitchFamily="2" charset="2"/>
              <a:buChar char="§"/>
            </a:pPr>
            <a:r>
              <a:rPr lang="en-US" sz="3200" b="0" i="0" dirty="0">
                <a:solidFill>
                  <a:srgbClr val="1D1E20"/>
                </a:solidFill>
                <a:effectLst/>
                <a:latin typeface="Abadi" panose="020B0604020104020204" pitchFamily="34" charset="0"/>
              </a:rPr>
              <a:t>By enabling collaborative distributed ML in the FL client </a:t>
            </a:r>
            <a:r>
              <a:rPr lang="en-US" sz="3200" b="0" dirty="0">
                <a:solidFill>
                  <a:srgbClr val="1D1E20"/>
                </a:solidFill>
                <a:latin typeface="Abadi" panose="020B0604020104020204" pitchFamily="34" charset="0"/>
              </a:rPr>
              <a:t>to be trained using the local data for the target 5G Core network functions,  it facilitates </a:t>
            </a:r>
            <a:r>
              <a:rPr lang="en-US" sz="3200" b="0" i="0" dirty="0">
                <a:solidFill>
                  <a:srgbClr val="1D1E20"/>
                </a:solidFill>
                <a:effectLst/>
                <a:latin typeface="Abadi" panose="020B0604020104020204" pitchFamily="34" charset="0"/>
              </a:rPr>
              <a:t>NWDAF to assist more adaptive and proactive closed loop network </a:t>
            </a:r>
            <a:r>
              <a:rPr lang="en-US" sz="3200" b="0" dirty="0">
                <a:solidFill>
                  <a:srgbClr val="1D1E20"/>
                </a:solidFill>
                <a:latin typeface="Abadi" panose="020B0604020104020204" pitchFamily="34" charset="0"/>
              </a:rPr>
              <a:t>operation and </a:t>
            </a:r>
            <a:r>
              <a:rPr lang="en-US" sz="3200" b="0" i="0" dirty="0">
                <a:solidFill>
                  <a:srgbClr val="1D1E20"/>
                </a:solidFill>
                <a:effectLst/>
                <a:latin typeface="Abadi" panose="020B0604020104020204" pitchFamily="34" charset="0"/>
              </a:rPr>
              <a:t>management to authorized data consumers (i.e. NFs).  As a result, it simplifies network configuration to perform network optimization and troubleshooting.   </a:t>
            </a:r>
            <a:endParaRPr lang="en-US" sz="3200" dirty="0">
              <a:latin typeface="Abadi" panose="020B0604020104020204" pitchFamily="34" charset="0"/>
            </a:endParaRPr>
          </a:p>
          <a:p>
            <a:pPr marL="457200" marR="0" indent="-457200" algn="l" defTabSz="825500" rtl="0" fontAlgn="auto" latinLnBrk="0" hangingPunct="0">
              <a:lnSpc>
                <a:spcPct val="100000"/>
              </a:lnSpc>
              <a:spcBef>
                <a:spcPts val="0"/>
              </a:spcBef>
              <a:spcAft>
                <a:spcPts val="2400"/>
              </a:spcAft>
              <a:buClrTx/>
              <a:buSzTx/>
              <a:buFont typeface="Wingdings" panose="05000000000000000000" pitchFamily="2" charset="2"/>
              <a:buChar char="ü"/>
            </a:pPr>
            <a:r>
              <a:rPr kumimoji="0" lang="en-US" sz="4000" b="1" i="0" u="none" strike="noStrike" cap="none" spc="0" normalizeH="0" baseline="0" dirty="0">
                <a:ln>
                  <a:noFill/>
                </a:ln>
                <a:solidFill>
                  <a:srgbClr val="000000"/>
                </a:solidFill>
                <a:effectLst/>
                <a:uFillTx/>
                <a:latin typeface="Abadi" panose="020B0604020104020204" pitchFamily="34" charset="0"/>
                <a:sym typeface="Helvetica Neue"/>
              </a:rPr>
              <a:t>Enhance Accuracy on Data Analytics</a:t>
            </a:r>
          </a:p>
          <a:p>
            <a:pPr marL="1203325" marR="0" indent="-571500" algn="l" defTabSz="825500" rtl="0" fontAlgn="auto" latinLnBrk="0" hangingPunct="0">
              <a:lnSpc>
                <a:spcPct val="100000"/>
              </a:lnSpc>
              <a:spcBef>
                <a:spcPts val="0"/>
              </a:spcBef>
              <a:spcAft>
                <a:spcPts val="2400"/>
              </a:spcAft>
              <a:buClrTx/>
              <a:buSzTx/>
              <a:buFont typeface="Wingdings" panose="05000000000000000000" pitchFamily="2" charset="2"/>
              <a:buChar char="§"/>
            </a:pPr>
            <a:r>
              <a:rPr kumimoji="0" lang="en-US" sz="3200" b="0" i="0" u="none" strike="noStrike" cap="none" spc="0" normalizeH="0" baseline="0" dirty="0">
                <a:ln>
                  <a:noFill/>
                </a:ln>
                <a:solidFill>
                  <a:srgbClr val="000000"/>
                </a:solidFill>
                <a:effectLst/>
                <a:uFillTx/>
                <a:latin typeface="Abadi" panose="020B0604020104020204" pitchFamily="34" charset="0"/>
                <a:sym typeface="Helvetica Neue"/>
              </a:rPr>
              <a:t>Accurate analytics requires extensive tim</a:t>
            </a:r>
            <a:r>
              <a:rPr lang="en-US" sz="3200" b="0" dirty="0">
                <a:latin typeface="Abadi" panose="020B0604020104020204" pitchFamily="34" charset="0"/>
              </a:rPr>
              <a:t>e and statistic for data collection to derive the reliable predictions.  With the support of the collaborative distributed ML in the FL client to be trained with the local data for the relevant target 5G Core network functions stringent the quality of statistics collections to be used by NWDAF for network performance predictions.  </a:t>
            </a:r>
            <a:endParaRPr kumimoji="0" lang="en-US" sz="3200" b="0" i="0" u="none" strike="noStrike" cap="none" spc="0" normalizeH="0" baseline="0" dirty="0">
              <a:ln>
                <a:noFill/>
              </a:ln>
              <a:solidFill>
                <a:srgbClr val="000000"/>
              </a:solidFill>
              <a:effectLst/>
              <a:uFillTx/>
              <a:latin typeface="Abadi" panose="020B0604020104020204" pitchFamily="34" charset="0"/>
              <a:sym typeface="Helvetica Neue"/>
            </a:endParaRPr>
          </a:p>
          <a:p>
            <a:pPr marL="457200" marR="0" indent="-457200" algn="l" defTabSz="825500" rtl="0" fontAlgn="auto" latinLnBrk="0" hangingPunct="0">
              <a:lnSpc>
                <a:spcPct val="100000"/>
              </a:lnSpc>
              <a:spcBef>
                <a:spcPts val="0"/>
              </a:spcBef>
              <a:spcAft>
                <a:spcPts val="2400"/>
              </a:spcAft>
              <a:buClrTx/>
              <a:buSzTx/>
              <a:buFont typeface="Wingdings" panose="05000000000000000000" pitchFamily="2" charset="2"/>
              <a:buChar char="ü"/>
            </a:pPr>
            <a:r>
              <a:rPr lang="en-US" sz="4000" dirty="0">
                <a:latin typeface="Abadi" panose="020B0604020104020204" pitchFamily="34" charset="0"/>
              </a:rPr>
              <a:t>Heighten Data Privacy and Integrity Protections</a:t>
            </a:r>
          </a:p>
          <a:p>
            <a:pPr marL="1311275" marR="0" indent="-571500" algn="l" defTabSz="825500" rtl="0" fontAlgn="auto" latinLnBrk="0" hangingPunct="0">
              <a:lnSpc>
                <a:spcPct val="100000"/>
              </a:lnSpc>
              <a:spcBef>
                <a:spcPts val="0"/>
              </a:spcBef>
              <a:spcAft>
                <a:spcPts val="2400"/>
              </a:spcAft>
              <a:buClrTx/>
              <a:buSzTx/>
              <a:buFont typeface="Wingdings" panose="05000000000000000000" pitchFamily="2" charset="2"/>
              <a:buChar char="§"/>
            </a:pPr>
            <a:r>
              <a:rPr lang="en-US" sz="3200" b="0" dirty="0">
                <a:latin typeface="Abadi" panose="020B0604020104020204" pitchFamily="34" charset="0"/>
              </a:rPr>
              <a:t>With the collaborated distributed ML in the FL client on the local data, it enhances NF data localization to be limited for the local training/inference operation.  Only the encrypted gradients/intermediate data to be shared with the FL server, it heighten the privacy and integrity protections for the local data. </a:t>
            </a:r>
          </a:p>
          <a:p>
            <a:pPr marL="457200" marR="0" indent="-457200" algn="l" defTabSz="825500" rtl="0" fontAlgn="auto" latinLnBrk="0" hangingPunct="0">
              <a:lnSpc>
                <a:spcPct val="100000"/>
              </a:lnSpc>
              <a:spcBef>
                <a:spcPts val="0"/>
              </a:spcBef>
              <a:spcAft>
                <a:spcPts val="2400"/>
              </a:spcAft>
              <a:buClrTx/>
              <a:buSzTx/>
              <a:buFont typeface="Wingdings" panose="05000000000000000000" pitchFamily="2" charset="2"/>
              <a:buChar char="ü"/>
            </a:pPr>
            <a:r>
              <a:rPr kumimoji="0" lang="en-US" sz="4000" b="1" i="0" u="none" strike="noStrike" cap="none" spc="0" normalizeH="0" baseline="0" dirty="0">
                <a:ln>
                  <a:noFill/>
                </a:ln>
                <a:solidFill>
                  <a:srgbClr val="000000"/>
                </a:solidFill>
                <a:effectLst/>
                <a:uFillTx/>
                <a:latin typeface="Abadi" panose="020B0604020104020204" pitchFamily="34" charset="0"/>
                <a:sym typeface="Helvetica Neue"/>
              </a:rPr>
              <a:t>Expedite Training and Analytics Performance </a:t>
            </a:r>
          </a:p>
          <a:p>
            <a:pPr marL="1420813" marR="0" indent="-571500" algn="l" defTabSz="825500" rtl="0" fontAlgn="auto" latinLnBrk="0" hangingPunct="0">
              <a:lnSpc>
                <a:spcPct val="100000"/>
              </a:lnSpc>
              <a:spcBef>
                <a:spcPts val="0"/>
              </a:spcBef>
              <a:spcAft>
                <a:spcPts val="2400"/>
              </a:spcAft>
              <a:buClrTx/>
              <a:buSzTx/>
              <a:buFont typeface="Wingdings" panose="05000000000000000000" pitchFamily="2" charset="2"/>
              <a:buChar char="§"/>
            </a:pPr>
            <a:r>
              <a:rPr lang="en-US" sz="3200" b="0" dirty="0">
                <a:latin typeface="Abadi" panose="020B0604020104020204" pitchFamily="34" charset="0"/>
              </a:rPr>
              <a:t>The collaborative distributed ML in FL client on the local data offers divide-and-conquer tactic to accelerate the learning pace overall which in turn allows the NWDAF to present accurate analytics to consumers more efficiently and promptly. </a:t>
            </a:r>
            <a:endParaRPr kumimoji="0" lang="en-US" sz="3200" b="0" i="0" u="none" strike="noStrike" cap="none" spc="0" normalizeH="0" baseline="0" dirty="0">
              <a:ln>
                <a:noFill/>
              </a:ln>
              <a:solidFill>
                <a:srgbClr val="000000"/>
              </a:solidFill>
              <a:effectLst/>
              <a:uFillTx/>
              <a:latin typeface="Abadi" panose="020B0604020104020204" pitchFamily="34" charset="0"/>
              <a:sym typeface="Helvetica Neue"/>
            </a:endParaRPr>
          </a:p>
        </p:txBody>
      </p:sp>
    </p:spTree>
    <p:extLst>
      <p:ext uri="{BB962C8B-B14F-4D97-AF65-F5344CB8AC3E}">
        <p14:creationId xmlns:p14="http://schemas.microsoft.com/office/powerpoint/2010/main" val="2738197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124">
            <a:extLst>
              <a:ext uri="{FF2B5EF4-FFF2-40B4-BE49-F238E27FC236}">
                <a16:creationId xmlns:a16="http://schemas.microsoft.com/office/drawing/2014/main" id="{EFE8D259-A280-79A8-18DC-4B263F5DDBA5}"/>
              </a:ext>
            </a:extLst>
          </p:cNvPr>
          <p:cNvSpPr/>
          <p:nvPr/>
        </p:nvSpPr>
        <p:spPr>
          <a:xfrm>
            <a:off x="216464" y="2291695"/>
            <a:ext cx="11780251" cy="10304853"/>
          </a:xfrm>
          <a:prstGeom prst="rect">
            <a:avLst/>
          </a:prstGeom>
          <a:solidFill>
            <a:srgbClr val="CCECFF">
              <a:alpha val="25098"/>
            </a:srgb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Rectangle 123">
            <a:extLst>
              <a:ext uri="{FF2B5EF4-FFF2-40B4-BE49-F238E27FC236}">
                <a16:creationId xmlns:a16="http://schemas.microsoft.com/office/drawing/2014/main" id="{B51834A2-24C0-3955-832E-2083C9552405}"/>
              </a:ext>
            </a:extLst>
          </p:cNvPr>
          <p:cNvSpPr/>
          <p:nvPr/>
        </p:nvSpPr>
        <p:spPr>
          <a:xfrm>
            <a:off x="12306124" y="2325690"/>
            <a:ext cx="11806719" cy="10304853"/>
          </a:xfrm>
          <a:prstGeom prst="rect">
            <a:avLst/>
          </a:prstGeom>
          <a:solidFill>
            <a:srgbClr val="FFFF00">
              <a:alpha val="25098"/>
            </a:srgb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Rectangle 104">
            <a:extLst>
              <a:ext uri="{FF2B5EF4-FFF2-40B4-BE49-F238E27FC236}">
                <a16:creationId xmlns:a16="http://schemas.microsoft.com/office/drawing/2014/main" id="{008EE2DA-2348-EE37-DFF5-FDD82CB34154}"/>
              </a:ext>
            </a:extLst>
          </p:cNvPr>
          <p:cNvSpPr/>
          <p:nvPr/>
        </p:nvSpPr>
        <p:spPr>
          <a:xfrm>
            <a:off x="722751" y="7151460"/>
            <a:ext cx="10917015" cy="3535589"/>
          </a:xfrm>
          <a:prstGeom prst="rect">
            <a:avLst/>
          </a:prstGeom>
          <a:solidFill>
            <a:srgbClr val="009900">
              <a:alpha val="20000"/>
            </a:srgb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Title 1">
            <a:extLst>
              <a:ext uri="{FF2B5EF4-FFF2-40B4-BE49-F238E27FC236}">
                <a16:creationId xmlns:a16="http://schemas.microsoft.com/office/drawing/2014/main" id="{E772F167-D9D5-920F-42A8-80F66EFFCD70}"/>
              </a:ext>
            </a:extLst>
          </p:cNvPr>
          <p:cNvSpPr>
            <a:spLocks noGrp="1"/>
          </p:cNvSpPr>
          <p:nvPr>
            <p:ph type="title"/>
          </p:nvPr>
        </p:nvSpPr>
        <p:spPr>
          <a:xfrm>
            <a:off x="518236" y="152616"/>
            <a:ext cx="22841775" cy="1255776"/>
          </a:xfrm>
        </p:spPr>
        <p:txBody>
          <a:bodyPr>
            <a:normAutofit/>
          </a:bodyPr>
          <a:lstStyle/>
          <a:p>
            <a:r>
              <a:rPr lang="en-US" sz="4800" b="1" dirty="0"/>
              <a:t>Use Cases &amp; Differences Between HFL &amp; VFL Initiated by NWDAF   </a:t>
            </a:r>
          </a:p>
        </p:txBody>
      </p:sp>
      <p:sp>
        <p:nvSpPr>
          <p:cNvPr id="5" name="Rectangle: Rounded Corners 4">
            <a:extLst>
              <a:ext uri="{FF2B5EF4-FFF2-40B4-BE49-F238E27FC236}">
                <a16:creationId xmlns:a16="http://schemas.microsoft.com/office/drawing/2014/main" id="{BF00D5DE-0459-3042-5610-9C7ED84C2DB2}"/>
              </a:ext>
            </a:extLst>
          </p:cNvPr>
          <p:cNvSpPr/>
          <p:nvPr/>
        </p:nvSpPr>
        <p:spPr>
          <a:xfrm>
            <a:off x="4219434" y="3374041"/>
            <a:ext cx="2400300" cy="1083564"/>
          </a:xfrm>
          <a:prstGeom prst="roundRect">
            <a:avLst/>
          </a:prstGeom>
          <a:noFill/>
          <a:ln w="57150" cap="flat">
            <a:solidFill>
              <a:schemeClr val="accent3">
                <a:lumMod val="50000"/>
              </a:schemeClr>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 name="Rectangle: Rounded Corners 5">
            <a:extLst>
              <a:ext uri="{FF2B5EF4-FFF2-40B4-BE49-F238E27FC236}">
                <a16:creationId xmlns:a16="http://schemas.microsoft.com/office/drawing/2014/main" id="{AD6D2162-A1C1-EE7B-F481-CB6563E2A81F}"/>
              </a:ext>
            </a:extLst>
          </p:cNvPr>
          <p:cNvSpPr/>
          <p:nvPr/>
        </p:nvSpPr>
        <p:spPr>
          <a:xfrm>
            <a:off x="1387659" y="7444122"/>
            <a:ext cx="1649475" cy="1083564"/>
          </a:xfrm>
          <a:prstGeom prst="roundRect">
            <a:avLst/>
          </a:prstGeom>
          <a:solidFill>
            <a:schemeClr val="bg1"/>
          </a:solidFill>
          <a:ln w="57150" cap="flat">
            <a:solidFill>
              <a:schemeClr val="accent3">
                <a:lumMod val="50000"/>
              </a:schemeClr>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71" name="Group 70">
            <a:extLst>
              <a:ext uri="{FF2B5EF4-FFF2-40B4-BE49-F238E27FC236}">
                <a16:creationId xmlns:a16="http://schemas.microsoft.com/office/drawing/2014/main" id="{4150BE93-C8FC-4FE8-74C9-88198C6735A5}"/>
              </a:ext>
            </a:extLst>
          </p:cNvPr>
          <p:cNvGrpSpPr/>
          <p:nvPr/>
        </p:nvGrpSpPr>
        <p:grpSpPr>
          <a:xfrm>
            <a:off x="7906683" y="7985904"/>
            <a:ext cx="969708" cy="143256"/>
            <a:chOff x="7743062" y="9723882"/>
            <a:chExt cx="969708" cy="143256"/>
          </a:xfrm>
          <a:solidFill>
            <a:schemeClr val="accent1"/>
          </a:solidFill>
        </p:grpSpPr>
        <p:sp>
          <p:nvSpPr>
            <p:cNvPr id="10" name="Oval 9">
              <a:extLst>
                <a:ext uri="{FF2B5EF4-FFF2-40B4-BE49-F238E27FC236}">
                  <a16:creationId xmlns:a16="http://schemas.microsoft.com/office/drawing/2014/main" id="{987B3D22-0D9E-26E2-DF1C-E6ED6E36E237}"/>
                </a:ext>
              </a:extLst>
            </p:cNvPr>
            <p:cNvSpPr/>
            <p:nvPr/>
          </p:nvSpPr>
          <p:spPr>
            <a:xfrm>
              <a:off x="7743062"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Oval 10">
              <a:extLst>
                <a:ext uri="{FF2B5EF4-FFF2-40B4-BE49-F238E27FC236}">
                  <a16:creationId xmlns:a16="http://schemas.microsoft.com/office/drawing/2014/main" id="{F8FD4211-9F61-60E7-893D-DFCD6CA1522F}"/>
                </a:ext>
              </a:extLst>
            </p:cNvPr>
            <p:cNvSpPr/>
            <p:nvPr/>
          </p:nvSpPr>
          <p:spPr>
            <a:xfrm>
              <a:off x="8115781"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Oval 11">
              <a:extLst>
                <a:ext uri="{FF2B5EF4-FFF2-40B4-BE49-F238E27FC236}">
                  <a16:creationId xmlns:a16="http://schemas.microsoft.com/office/drawing/2014/main" id="{EFBEA2CF-7D91-A926-921C-C1CF58C6060A}"/>
                </a:ext>
              </a:extLst>
            </p:cNvPr>
            <p:cNvSpPr/>
            <p:nvPr/>
          </p:nvSpPr>
          <p:spPr>
            <a:xfrm>
              <a:off x="8554553"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 name="TextBox 12">
            <a:extLst>
              <a:ext uri="{FF2B5EF4-FFF2-40B4-BE49-F238E27FC236}">
                <a16:creationId xmlns:a16="http://schemas.microsoft.com/office/drawing/2014/main" id="{966FC69F-BEBA-CCBD-DEB7-804A3866F38C}"/>
              </a:ext>
            </a:extLst>
          </p:cNvPr>
          <p:cNvSpPr txBox="1"/>
          <p:nvPr/>
        </p:nvSpPr>
        <p:spPr>
          <a:xfrm>
            <a:off x="1642039" y="7732731"/>
            <a:ext cx="1128515" cy="564257"/>
          </a:xfrm>
          <a:prstGeom prst="rect">
            <a:avLst/>
          </a:prstGeom>
          <a:solidFill>
            <a:schemeClr val="bg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SMF1</a:t>
            </a:r>
          </a:p>
        </p:txBody>
      </p:sp>
      <p:sp>
        <p:nvSpPr>
          <p:cNvPr id="14" name="Rectangle: Rounded Corners 13">
            <a:extLst>
              <a:ext uri="{FF2B5EF4-FFF2-40B4-BE49-F238E27FC236}">
                <a16:creationId xmlns:a16="http://schemas.microsoft.com/office/drawing/2014/main" id="{FD61497C-9B6D-E4C4-97E6-766B9029EF67}"/>
              </a:ext>
            </a:extLst>
          </p:cNvPr>
          <p:cNvSpPr/>
          <p:nvPr/>
        </p:nvSpPr>
        <p:spPr>
          <a:xfrm>
            <a:off x="3632041" y="7444122"/>
            <a:ext cx="1649475" cy="1083564"/>
          </a:xfrm>
          <a:prstGeom prst="roundRect">
            <a:avLst/>
          </a:prstGeom>
          <a:solidFill>
            <a:schemeClr val="bg1"/>
          </a:solidFill>
          <a:ln w="57150" cap="flat">
            <a:solidFill>
              <a:schemeClr val="accent3">
                <a:lumMod val="50000"/>
              </a:schemeClr>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 name="Rectangle: Rounded Corners 14">
            <a:extLst>
              <a:ext uri="{FF2B5EF4-FFF2-40B4-BE49-F238E27FC236}">
                <a16:creationId xmlns:a16="http://schemas.microsoft.com/office/drawing/2014/main" id="{8A08AA60-493E-B3BB-843A-FCD6B07B7389}"/>
              </a:ext>
            </a:extLst>
          </p:cNvPr>
          <p:cNvSpPr/>
          <p:nvPr/>
        </p:nvSpPr>
        <p:spPr>
          <a:xfrm>
            <a:off x="5876423" y="7444122"/>
            <a:ext cx="1649475" cy="1083564"/>
          </a:xfrm>
          <a:prstGeom prst="roundRect">
            <a:avLst/>
          </a:prstGeom>
          <a:solidFill>
            <a:schemeClr val="bg1"/>
          </a:solidFill>
          <a:ln w="57150" cap="flat">
            <a:solidFill>
              <a:schemeClr val="accent3">
                <a:lumMod val="50000"/>
              </a:schemeClr>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Rounded Corners 15">
            <a:extLst>
              <a:ext uri="{FF2B5EF4-FFF2-40B4-BE49-F238E27FC236}">
                <a16:creationId xmlns:a16="http://schemas.microsoft.com/office/drawing/2014/main" id="{A0EBFD14-B796-CFD3-532C-683B54E04D82}"/>
              </a:ext>
            </a:extLst>
          </p:cNvPr>
          <p:cNvSpPr/>
          <p:nvPr/>
        </p:nvSpPr>
        <p:spPr>
          <a:xfrm>
            <a:off x="9419723" y="7444122"/>
            <a:ext cx="1649475" cy="1083564"/>
          </a:xfrm>
          <a:prstGeom prst="roundRect">
            <a:avLst/>
          </a:prstGeom>
          <a:solidFill>
            <a:schemeClr val="bg1"/>
          </a:solidFill>
          <a:ln w="57150" cap="flat">
            <a:solidFill>
              <a:schemeClr val="accent3">
                <a:lumMod val="50000"/>
              </a:schemeClr>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 name="TextBox 16">
            <a:extLst>
              <a:ext uri="{FF2B5EF4-FFF2-40B4-BE49-F238E27FC236}">
                <a16:creationId xmlns:a16="http://schemas.microsoft.com/office/drawing/2014/main" id="{609C120D-9453-34FD-08B9-AEF903C95C9B}"/>
              </a:ext>
            </a:extLst>
          </p:cNvPr>
          <p:cNvSpPr txBox="1"/>
          <p:nvPr/>
        </p:nvSpPr>
        <p:spPr>
          <a:xfrm>
            <a:off x="4383054" y="3372084"/>
            <a:ext cx="1980914" cy="108747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200" b="1" i="0" u="none" strike="noStrike" cap="none" spc="0" normalizeH="0" baseline="0" dirty="0">
                <a:ln>
                  <a:noFill/>
                </a:ln>
                <a:solidFill>
                  <a:srgbClr val="008000"/>
                </a:solidFill>
                <a:effectLst/>
                <a:uFillTx/>
                <a:latin typeface="Helvetica Neue"/>
                <a:ea typeface="Helvetica Neue"/>
                <a:cs typeface="Helvetica Neue"/>
                <a:sym typeface="Helvetica Neue"/>
              </a:rPr>
              <a:t>NWDAF Server</a:t>
            </a:r>
          </a:p>
        </p:txBody>
      </p:sp>
      <p:sp>
        <p:nvSpPr>
          <p:cNvPr id="18" name="TextBox 17">
            <a:extLst>
              <a:ext uri="{FF2B5EF4-FFF2-40B4-BE49-F238E27FC236}">
                <a16:creationId xmlns:a16="http://schemas.microsoft.com/office/drawing/2014/main" id="{A7B870AD-0C31-7E7F-9E7B-FA82F52DC15B}"/>
              </a:ext>
            </a:extLst>
          </p:cNvPr>
          <p:cNvSpPr txBox="1"/>
          <p:nvPr/>
        </p:nvSpPr>
        <p:spPr>
          <a:xfrm>
            <a:off x="3819592" y="7732731"/>
            <a:ext cx="1235916" cy="564257"/>
          </a:xfrm>
          <a:prstGeom prst="rect">
            <a:avLst/>
          </a:prstGeom>
          <a:solidFill>
            <a:schemeClr val="bg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SMF2 </a:t>
            </a:r>
          </a:p>
        </p:txBody>
      </p:sp>
      <p:sp>
        <p:nvSpPr>
          <p:cNvPr id="19" name="TextBox 18">
            <a:extLst>
              <a:ext uri="{FF2B5EF4-FFF2-40B4-BE49-F238E27FC236}">
                <a16:creationId xmlns:a16="http://schemas.microsoft.com/office/drawing/2014/main" id="{1E2FCBBC-435D-E8A7-CA98-D6B160E3A4DF}"/>
              </a:ext>
            </a:extLst>
          </p:cNvPr>
          <p:cNvSpPr txBox="1"/>
          <p:nvPr/>
        </p:nvSpPr>
        <p:spPr>
          <a:xfrm>
            <a:off x="6150150" y="7754640"/>
            <a:ext cx="1128515" cy="564257"/>
          </a:xfrm>
          <a:prstGeom prst="rect">
            <a:avLst/>
          </a:prstGeom>
          <a:solidFill>
            <a:schemeClr val="bg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SMF3</a:t>
            </a:r>
          </a:p>
        </p:txBody>
      </p:sp>
      <p:sp>
        <p:nvSpPr>
          <p:cNvPr id="20" name="TextBox 19">
            <a:extLst>
              <a:ext uri="{FF2B5EF4-FFF2-40B4-BE49-F238E27FC236}">
                <a16:creationId xmlns:a16="http://schemas.microsoft.com/office/drawing/2014/main" id="{F9591147-F938-9200-5F1A-107747D19050}"/>
              </a:ext>
            </a:extLst>
          </p:cNvPr>
          <p:cNvSpPr txBox="1"/>
          <p:nvPr/>
        </p:nvSpPr>
        <p:spPr>
          <a:xfrm>
            <a:off x="9655737" y="7732731"/>
            <a:ext cx="1150957" cy="564257"/>
          </a:xfrm>
          <a:prstGeom prst="rect">
            <a:avLst/>
          </a:prstGeom>
          <a:solidFill>
            <a:schemeClr val="bg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SMFn</a:t>
            </a:r>
          </a:p>
        </p:txBody>
      </p:sp>
      <p:sp>
        <p:nvSpPr>
          <p:cNvPr id="21" name="Rectangle: Rounded Corners 20">
            <a:extLst>
              <a:ext uri="{FF2B5EF4-FFF2-40B4-BE49-F238E27FC236}">
                <a16:creationId xmlns:a16="http://schemas.microsoft.com/office/drawing/2014/main" id="{11614536-0E6B-C549-D5C0-76B0F569ECC8}"/>
              </a:ext>
            </a:extLst>
          </p:cNvPr>
          <p:cNvSpPr/>
          <p:nvPr/>
        </p:nvSpPr>
        <p:spPr>
          <a:xfrm>
            <a:off x="16278084" y="3377426"/>
            <a:ext cx="2400300" cy="1083564"/>
          </a:xfrm>
          <a:prstGeom prst="roundRect">
            <a:avLst/>
          </a:prstGeom>
          <a:noFill/>
          <a:ln w="5715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 name="Rectangle: Rounded Corners 21">
            <a:extLst>
              <a:ext uri="{FF2B5EF4-FFF2-40B4-BE49-F238E27FC236}">
                <a16:creationId xmlns:a16="http://schemas.microsoft.com/office/drawing/2014/main" id="{B4918C5C-8ADC-585E-2E4F-D49D23C212F5}"/>
              </a:ext>
            </a:extLst>
          </p:cNvPr>
          <p:cNvSpPr/>
          <p:nvPr/>
        </p:nvSpPr>
        <p:spPr>
          <a:xfrm>
            <a:off x="13446309" y="7447507"/>
            <a:ext cx="1649475" cy="1083564"/>
          </a:xfrm>
          <a:prstGeom prst="roundRect">
            <a:avLst/>
          </a:prstGeom>
          <a:noFill/>
          <a:ln w="5715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 name="TextBox 25">
            <a:extLst>
              <a:ext uri="{FF2B5EF4-FFF2-40B4-BE49-F238E27FC236}">
                <a16:creationId xmlns:a16="http://schemas.microsoft.com/office/drawing/2014/main" id="{05623777-9DB2-CF49-FC86-508D3CE7A0AD}"/>
              </a:ext>
            </a:extLst>
          </p:cNvPr>
          <p:cNvSpPr txBox="1"/>
          <p:nvPr/>
        </p:nvSpPr>
        <p:spPr>
          <a:xfrm>
            <a:off x="13796866" y="7736116"/>
            <a:ext cx="936155"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00FF"/>
                </a:solidFill>
                <a:effectLst/>
                <a:uFillTx/>
                <a:latin typeface="Helvetica Neue"/>
                <a:ea typeface="Helvetica Neue"/>
                <a:cs typeface="Helvetica Neue"/>
                <a:sym typeface="Helvetica Neue"/>
              </a:rPr>
              <a:t>AMF</a:t>
            </a:r>
          </a:p>
        </p:txBody>
      </p:sp>
      <p:sp>
        <p:nvSpPr>
          <p:cNvPr id="27" name="Rectangle: Rounded Corners 26">
            <a:extLst>
              <a:ext uri="{FF2B5EF4-FFF2-40B4-BE49-F238E27FC236}">
                <a16:creationId xmlns:a16="http://schemas.microsoft.com/office/drawing/2014/main" id="{82FF61E1-1A96-C5E4-1955-7C73C068725B}"/>
              </a:ext>
            </a:extLst>
          </p:cNvPr>
          <p:cNvSpPr/>
          <p:nvPr/>
        </p:nvSpPr>
        <p:spPr>
          <a:xfrm>
            <a:off x="15690691" y="7447507"/>
            <a:ext cx="1649475" cy="1083564"/>
          </a:xfrm>
          <a:prstGeom prst="roundRect">
            <a:avLst/>
          </a:prstGeom>
          <a:noFill/>
          <a:ln w="5715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8" name="Rectangle: Rounded Corners 27">
            <a:extLst>
              <a:ext uri="{FF2B5EF4-FFF2-40B4-BE49-F238E27FC236}">
                <a16:creationId xmlns:a16="http://schemas.microsoft.com/office/drawing/2014/main" id="{8DBFA897-F5E9-EB14-D5BF-8CC6FB803FC3}"/>
              </a:ext>
            </a:extLst>
          </p:cNvPr>
          <p:cNvSpPr/>
          <p:nvPr/>
        </p:nvSpPr>
        <p:spPr>
          <a:xfrm>
            <a:off x="17935073" y="7447507"/>
            <a:ext cx="1649475" cy="1083564"/>
          </a:xfrm>
          <a:prstGeom prst="roundRect">
            <a:avLst/>
          </a:prstGeom>
          <a:noFill/>
          <a:ln w="5715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Rectangle: Rounded Corners 28">
            <a:extLst>
              <a:ext uri="{FF2B5EF4-FFF2-40B4-BE49-F238E27FC236}">
                <a16:creationId xmlns:a16="http://schemas.microsoft.com/office/drawing/2014/main" id="{12D76160-8300-D25F-13FA-257153EA360F}"/>
              </a:ext>
            </a:extLst>
          </p:cNvPr>
          <p:cNvSpPr/>
          <p:nvPr/>
        </p:nvSpPr>
        <p:spPr>
          <a:xfrm>
            <a:off x="21478373" y="7447507"/>
            <a:ext cx="1649475" cy="1083564"/>
          </a:xfrm>
          <a:prstGeom prst="roundRect">
            <a:avLst/>
          </a:prstGeom>
          <a:noFill/>
          <a:ln w="5715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0" name="TextBox 29">
            <a:extLst>
              <a:ext uri="{FF2B5EF4-FFF2-40B4-BE49-F238E27FC236}">
                <a16:creationId xmlns:a16="http://schemas.microsoft.com/office/drawing/2014/main" id="{F15861E1-300D-06F9-6F04-784855129287}"/>
              </a:ext>
            </a:extLst>
          </p:cNvPr>
          <p:cNvSpPr txBox="1"/>
          <p:nvPr/>
        </p:nvSpPr>
        <p:spPr>
          <a:xfrm>
            <a:off x="16500415" y="3375469"/>
            <a:ext cx="1965116" cy="108747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200" b="1" i="0" u="none" strike="noStrike" cap="none" spc="0" normalizeH="0" baseline="0" dirty="0">
                <a:ln>
                  <a:noFill/>
                </a:ln>
                <a:solidFill>
                  <a:srgbClr val="0000FF"/>
                </a:solidFill>
                <a:effectLst/>
                <a:uFillTx/>
                <a:latin typeface="Helvetica Neue"/>
                <a:ea typeface="Helvetica Neue"/>
                <a:cs typeface="Helvetica Neue"/>
                <a:sym typeface="Helvetica Neue"/>
              </a:rPr>
              <a:t>NWDAF Server</a:t>
            </a:r>
          </a:p>
        </p:txBody>
      </p:sp>
      <p:sp>
        <p:nvSpPr>
          <p:cNvPr id="31" name="TextBox 30">
            <a:extLst>
              <a:ext uri="{FF2B5EF4-FFF2-40B4-BE49-F238E27FC236}">
                <a16:creationId xmlns:a16="http://schemas.microsoft.com/office/drawing/2014/main" id="{87FA2498-1D32-72F8-F361-AD6EF8C9AFB3}"/>
              </a:ext>
            </a:extLst>
          </p:cNvPr>
          <p:cNvSpPr txBox="1"/>
          <p:nvPr/>
        </p:nvSpPr>
        <p:spPr>
          <a:xfrm>
            <a:off x="16028122" y="7736116"/>
            <a:ext cx="936155"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00FF"/>
                </a:solidFill>
                <a:effectLst/>
                <a:uFillTx/>
                <a:latin typeface="Helvetica Neue"/>
                <a:ea typeface="Helvetica Neue"/>
                <a:cs typeface="Helvetica Neue"/>
                <a:sym typeface="Helvetica Neue"/>
              </a:rPr>
              <a:t>SMF</a:t>
            </a:r>
          </a:p>
        </p:txBody>
      </p:sp>
      <p:sp>
        <p:nvSpPr>
          <p:cNvPr id="32" name="TextBox 31">
            <a:extLst>
              <a:ext uri="{FF2B5EF4-FFF2-40B4-BE49-F238E27FC236}">
                <a16:creationId xmlns:a16="http://schemas.microsoft.com/office/drawing/2014/main" id="{D15268B5-8D3B-B639-1517-C1E2436B47A3}"/>
              </a:ext>
            </a:extLst>
          </p:cNvPr>
          <p:cNvSpPr txBox="1"/>
          <p:nvPr/>
        </p:nvSpPr>
        <p:spPr>
          <a:xfrm>
            <a:off x="18337039" y="7758025"/>
            <a:ext cx="872035"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00FF"/>
                </a:solidFill>
                <a:effectLst/>
                <a:uFillTx/>
                <a:latin typeface="Helvetica Neue"/>
                <a:ea typeface="Helvetica Neue"/>
                <a:cs typeface="Helvetica Neue"/>
                <a:sym typeface="Helvetica Neue"/>
              </a:rPr>
              <a:t>PCF</a:t>
            </a:r>
          </a:p>
        </p:txBody>
      </p:sp>
      <p:sp>
        <p:nvSpPr>
          <p:cNvPr id="33" name="TextBox 32">
            <a:extLst>
              <a:ext uri="{FF2B5EF4-FFF2-40B4-BE49-F238E27FC236}">
                <a16:creationId xmlns:a16="http://schemas.microsoft.com/office/drawing/2014/main" id="{CF1EBAFC-4F01-24C6-201F-4652745F4DFD}"/>
              </a:ext>
            </a:extLst>
          </p:cNvPr>
          <p:cNvSpPr txBox="1"/>
          <p:nvPr/>
        </p:nvSpPr>
        <p:spPr>
          <a:xfrm>
            <a:off x="21853847" y="7736116"/>
            <a:ext cx="872034"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00FF"/>
                </a:solidFill>
                <a:effectLst/>
                <a:uFillTx/>
                <a:latin typeface="Helvetica Neue"/>
                <a:ea typeface="Helvetica Neue"/>
                <a:cs typeface="Helvetica Neue"/>
                <a:sym typeface="Helvetica Neue"/>
              </a:rPr>
              <a:t>UPF</a:t>
            </a:r>
          </a:p>
        </p:txBody>
      </p:sp>
      <p:sp>
        <p:nvSpPr>
          <p:cNvPr id="35" name="Isosceles Triangle 34">
            <a:extLst>
              <a:ext uri="{FF2B5EF4-FFF2-40B4-BE49-F238E27FC236}">
                <a16:creationId xmlns:a16="http://schemas.microsoft.com/office/drawing/2014/main" id="{CDBA3859-F9C6-62C3-682B-684E5B2C5A22}"/>
              </a:ext>
            </a:extLst>
          </p:cNvPr>
          <p:cNvSpPr/>
          <p:nvPr/>
        </p:nvSpPr>
        <p:spPr>
          <a:xfrm>
            <a:off x="12954518" y="8845157"/>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36" name="Isosceles Triangle 35">
            <a:extLst>
              <a:ext uri="{FF2B5EF4-FFF2-40B4-BE49-F238E27FC236}">
                <a16:creationId xmlns:a16="http://schemas.microsoft.com/office/drawing/2014/main" id="{30EB189D-8FC0-0830-F654-7B45FE7E7784}"/>
              </a:ext>
            </a:extLst>
          </p:cNvPr>
          <p:cNvSpPr/>
          <p:nvPr/>
        </p:nvSpPr>
        <p:spPr>
          <a:xfrm>
            <a:off x="9049266" y="90506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37" name="Isosceles Triangle 36">
            <a:extLst>
              <a:ext uri="{FF2B5EF4-FFF2-40B4-BE49-F238E27FC236}">
                <a16:creationId xmlns:a16="http://schemas.microsoft.com/office/drawing/2014/main" id="{50695CBB-2642-DE61-DA97-F3163DEFB577}"/>
              </a:ext>
            </a:extLst>
          </p:cNvPr>
          <p:cNvSpPr/>
          <p:nvPr/>
        </p:nvSpPr>
        <p:spPr>
          <a:xfrm>
            <a:off x="1387659" y="90506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38" name="Isosceles Triangle 37">
            <a:extLst>
              <a:ext uri="{FF2B5EF4-FFF2-40B4-BE49-F238E27FC236}">
                <a16:creationId xmlns:a16="http://schemas.microsoft.com/office/drawing/2014/main" id="{69580839-45EA-DCCD-56B1-5F5393FF22D4}"/>
              </a:ext>
            </a:extLst>
          </p:cNvPr>
          <p:cNvSpPr/>
          <p:nvPr/>
        </p:nvSpPr>
        <p:spPr>
          <a:xfrm>
            <a:off x="5889669" y="90506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UE3</a:t>
            </a:r>
          </a:p>
        </p:txBody>
      </p:sp>
      <p:sp>
        <p:nvSpPr>
          <p:cNvPr id="39" name="Isosceles Triangle 38">
            <a:extLst>
              <a:ext uri="{FF2B5EF4-FFF2-40B4-BE49-F238E27FC236}">
                <a16:creationId xmlns:a16="http://schemas.microsoft.com/office/drawing/2014/main" id="{DC33F840-6CA9-4784-69E0-080F986DF8A4}"/>
              </a:ext>
            </a:extLst>
          </p:cNvPr>
          <p:cNvSpPr/>
          <p:nvPr/>
        </p:nvSpPr>
        <p:spPr>
          <a:xfrm>
            <a:off x="3558317" y="9024238"/>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UE2</a:t>
            </a:r>
          </a:p>
        </p:txBody>
      </p:sp>
      <p:sp>
        <p:nvSpPr>
          <p:cNvPr id="34" name="Isosceles Triangle 33">
            <a:extLst>
              <a:ext uri="{FF2B5EF4-FFF2-40B4-BE49-F238E27FC236}">
                <a16:creationId xmlns:a16="http://schemas.microsoft.com/office/drawing/2014/main" id="{11B8182D-65C3-AE85-B9C9-E155F0766526}"/>
              </a:ext>
            </a:extLst>
          </p:cNvPr>
          <p:cNvSpPr/>
          <p:nvPr/>
        </p:nvSpPr>
        <p:spPr>
          <a:xfrm>
            <a:off x="13796866" y="9009229"/>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41" name="TextBox 40">
            <a:extLst>
              <a:ext uri="{FF2B5EF4-FFF2-40B4-BE49-F238E27FC236}">
                <a16:creationId xmlns:a16="http://schemas.microsoft.com/office/drawing/2014/main" id="{2E9E7A48-F919-44DB-E993-CFB2DB350DAF}"/>
              </a:ext>
            </a:extLst>
          </p:cNvPr>
          <p:cNvSpPr txBox="1"/>
          <p:nvPr/>
        </p:nvSpPr>
        <p:spPr>
          <a:xfrm>
            <a:off x="13609930" y="8681085"/>
            <a:ext cx="129336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800" b="1" i="0" u="none" strike="noStrike" cap="none" spc="0" normalizeH="0" baseline="0" dirty="0">
                <a:ln>
                  <a:noFill/>
                </a:ln>
                <a:solidFill>
                  <a:srgbClr val="0000FF"/>
                </a:solidFill>
                <a:effectLst/>
                <a:uFillTx/>
                <a:latin typeface="Helvetica Neue"/>
                <a:ea typeface="Helvetica Neue"/>
                <a:cs typeface="Helvetica Neue"/>
                <a:sym typeface="Helvetica Neue"/>
              </a:rPr>
              <a:t>. . .</a:t>
            </a:r>
          </a:p>
        </p:txBody>
      </p:sp>
      <p:sp>
        <p:nvSpPr>
          <p:cNvPr id="42" name="Isosceles Triangle 41">
            <a:extLst>
              <a:ext uri="{FF2B5EF4-FFF2-40B4-BE49-F238E27FC236}">
                <a16:creationId xmlns:a16="http://schemas.microsoft.com/office/drawing/2014/main" id="{F7EC64EC-17A6-6878-6A6E-A27CAA023AC1}"/>
              </a:ext>
            </a:extLst>
          </p:cNvPr>
          <p:cNvSpPr/>
          <p:nvPr/>
        </p:nvSpPr>
        <p:spPr>
          <a:xfrm>
            <a:off x="15440698" y="8822058"/>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43" name="Isosceles Triangle 42">
            <a:extLst>
              <a:ext uri="{FF2B5EF4-FFF2-40B4-BE49-F238E27FC236}">
                <a16:creationId xmlns:a16="http://schemas.microsoft.com/office/drawing/2014/main" id="{FAB28A76-E72E-BADD-B1F0-21B17D4D8236}"/>
              </a:ext>
            </a:extLst>
          </p:cNvPr>
          <p:cNvSpPr/>
          <p:nvPr/>
        </p:nvSpPr>
        <p:spPr>
          <a:xfrm>
            <a:off x="16283046" y="8986130"/>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44" name="TextBox 43">
            <a:extLst>
              <a:ext uri="{FF2B5EF4-FFF2-40B4-BE49-F238E27FC236}">
                <a16:creationId xmlns:a16="http://schemas.microsoft.com/office/drawing/2014/main" id="{8F01A177-325F-7B6D-2DD2-34F448CA96BF}"/>
              </a:ext>
            </a:extLst>
          </p:cNvPr>
          <p:cNvSpPr txBox="1"/>
          <p:nvPr/>
        </p:nvSpPr>
        <p:spPr>
          <a:xfrm>
            <a:off x="16096110" y="8657986"/>
            <a:ext cx="129336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800" b="1" i="0" u="none" strike="noStrike" cap="none" spc="0" normalizeH="0" baseline="0" dirty="0">
                <a:ln>
                  <a:noFill/>
                </a:ln>
                <a:solidFill>
                  <a:srgbClr val="0000FF"/>
                </a:solidFill>
                <a:effectLst/>
                <a:uFillTx/>
                <a:latin typeface="Helvetica Neue"/>
                <a:ea typeface="Helvetica Neue"/>
                <a:cs typeface="Helvetica Neue"/>
                <a:sym typeface="Helvetica Neue"/>
              </a:rPr>
              <a:t>. . .</a:t>
            </a:r>
          </a:p>
        </p:txBody>
      </p:sp>
      <p:sp>
        <p:nvSpPr>
          <p:cNvPr id="48" name="Isosceles Triangle 47">
            <a:extLst>
              <a:ext uri="{FF2B5EF4-FFF2-40B4-BE49-F238E27FC236}">
                <a16:creationId xmlns:a16="http://schemas.microsoft.com/office/drawing/2014/main" id="{5ABCA4DC-FF7C-8B47-BE1B-FDBE085F165D}"/>
              </a:ext>
            </a:extLst>
          </p:cNvPr>
          <p:cNvSpPr/>
          <p:nvPr/>
        </p:nvSpPr>
        <p:spPr>
          <a:xfrm>
            <a:off x="17945225" y="8841589"/>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49" name="Isosceles Triangle 48">
            <a:extLst>
              <a:ext uri="{FF2B5EF4-FFF2-40B4-BE49-F238E27FC236}">
                <a16:creationId xmlns:a16="http://schemas.microsoft.com/office/drawing/2014/main" id="{53AF9781-391B-9517-6420-AEF69DD2418B}"/>
              </a:ext>
            </a:extLst>
          </p:cNvPr>
          <p:cNvSpPr/>
          <p:nvPr/>
        </p:nvSpPr>
        <p:spPr>
          <a:xfrm>
            <a:off x="18787573" y="9005661"/>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50" name="TextBox 49">
            <a:extLst>
              <a:ext uri="{FF2B5EF4-FFF2-40B4-BE49-F238E27FC236}">
                <a16:creationId xmlns:a16="http://schemas.microsoft.com/office/drawing/2014/main" id="{F4839E84-EB7A-C636-E503-6C3673AE634D}"/>
              </a:ext>
            </a:extLst>
          </p:cNvPr>
          <p:cNvSpPr txBox="1"/>
          <p:nvPr/>
        </p:nvSpPr>
        <p:spPr>
          <a:xfrm>
            <a:off x="18600637" y="8677517"/>
            <a:ext cx="129336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800" b="1" i="0" u="none" strike="noStrike" cap="none" spc="0" normalizeH="0" baseline="0" dirty="0">
                <a:ln>
                  <a:noFill/>
                </a:ln>
                <a:solidFill>
                  <a:srgbClr val="0000FF"/>
                </a:solidFill>
                <a:effectLst/>
                <a:uFillTx/>
                <a:latin typeface="Helvetica Neue"/>
                <a:ea typeface="Helvetica Neue"/>
                <a:cs typeface="Helvetica Neue"/>
                <a:sym typeface="Helvetica Neue"/>
              </a:rPr>
              <a:t>. . .</a:t>
            </a:r>
          </a:p>
        </p:txBody>
      </p:sp>
      <p:sp>
        <p:nvSpPr>
          <p:cNvPr id="51" name="Isosceles Triangle 50">
            <a:extLst>
              <a:ext uri="{FF2B5EF4-FFF2-40B4-BE49-F238E27FC236}">
                <a16:creationId xmlns:a16="http://schemas.microsoft.com/office/drawing/2014/main" id="{45FB4DDF-F448-BDF4-4FC5-26BAA546C079}"/>
              </a:ext>
            </a:extLst>
          </p:cNvPr>
          <p:cNvSpPr/>
          <p:nvPr/>
        </p:nvSpPr>
        <p:spPr>
          <a:xfrm>
            <a:off x="21179071" y="8822058"/>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52" name="Isosceles Triangle 51">
            <a:extLst>
              <a:ext uri="{FF2B5EF4-FFF2-40B4-BE49-F238E27FC236}">
                <a16:creationId xmlns:a16="http://schemas.microsoft.com/office/drawing/2014/main" id="{EF618E24-14A9-B634-2459-4EA5A6661261}"/>
              </a:ext>
            </a:extLst>
          </p:cNvPr>
          <p:cNvSpPr/>
          <p:nvPr/>
        </p:nvSpPr>
        <p:spPr>
          <a:xfrm>
            <a:off x="22021419" y="8986130"/>
            <a:ext cx="1649475" cy="1039356"/>
          </a:xfrm>
          <a:prstGeom prst="triangle">
            <a:avLst/>
          </a:prstGeom>
          <a:solidFill>
            <a:srgbClr val="0000FF"/>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53" name="TextBox 52">
            <a:extLst>
              <a:ext uri="{FF2B5EF4-FFF2-40B4-BE49-F238E27FC236}">
                <a16:creationId xmlns:a16="http://schemas.microsoft.com/office/drawing/2014/main" id="{8B08C52E-FCAC-A63B-A2C3-D4370A590F4E}"/>
              </a:ext>
            </a:extLst>
          </p:cNvPr>
          <p:cNvSpPr txBox="1"/>
          <p:nvPr/>
        </p:nvSpPr>
        <p:spPr>
          <a:xfrm>
            <a:off x="21834483" y="8657986"/>
            <a:ext cx="129336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800" b="1" i="0" u="none" strike="noStrike" cap="none" spc="0" normalizeH="0" baseline="0" dirty="0">
                <a:ln>
                  <a:noFill/>
                </a:ln>
                <a:solidFill>
                  <a:srgbClr val="0000FF"/>
                </a:solidFill>
                <a:effectLst/>
                <a:uFillTx/>
                <a:latin typeface="Helvetica Neue"/>
                <a:ea typeface="Helvetica Neue"/>
                <a:cs typeface="Helvetica Neue"/>
                <a:sym typeface="Helvetica Neue"/>
              </a:rPr>
              <a:t>. . .</a:t>
            </a:r>
          </a:p>
        </p:txBody>
      </p:sp>
      <p:grpSp>
        <p:nvGrpSpPr>
          <p:cNvPr id="96" name="Group 95">
            <a:extLst>
              <a:ext uri="{FF2B5EF4-FFF2-40B4-BE49-F238E27FC236}">
                <a16:creationId xmlns:a16="http://schemas.microsoft.com/office/drawing/2014/main" id="{4CDBF083-7F53-9710-B53C-A7121FC8995C}"/>
              </a:ext>
            </a:extLst>
          </p:cNvPr>
          <p:cNvGrpSpPr/>
          <p:nvPr/>
        </p:nvGrpSpPr>
        <p:grpSpPr>
          <a:xfrm>
            <a:off x="1691607" y="4776314"/>
            <a:ext cx="8500079" cy="2215322"/>
            <a:chOff x="1691607" y="5043014"/>
            <a:chExt cx="8500079" cy="2763056"/>
          </a:xfrm>
        </p:grpSpPr>
        <p:cxnSp>
          <p:nvCxnSpPr>
            <p:cNvPr id="55" name="Straight Arrow Connector 54">
              <a:extLst>
                <a:ext uri="{FF2B5EF4-FFF2-40B4-BE49-F238E27FC236}">
                  <a16:creationId xmlns:a16="http://schemas.microsoft.com/office/drawing/2014/main" id="{78CC006A-F5BA-D94C-669A-686CDC0D0EEE}"/>
                </a:ext>
              </a:extLst>
            </p:cNvPr>
            <p:cNvCxnSpPr/>
            <p:nvPr/>
          </p:nvCxnSpPr>
          <p:spPr>
            <a:xfrm flipH="1">
              <a:off x="1691607" y="5043014"/>
              <a:ext cx="1333500" cy="247650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56" name="Straight Arrow Connector 55">
              <a:extLst>
                <a:ext uri="{FF2B5EF4-FFF2-40B4-BE49-F238E27FC236}">
                  <a16:creationId xmlns:a16="http://schemas.microsoft.com/office/drawing/2014/main" id="{2C791993-4D36-07D1-4C0A-87DC3214A1E0}"/>
                </a:ext>
              </a:extLst>
            </p:cNvPr>
            <p:cNvCxnSpPr>
              <a:cxnSpLocks/>
            </p:cNvCxnSpPr>
            <p:nvPr/>
          </p:nvCxnSpPr>
          <p:spPr>
            <a:xfrm flipV="1">
              <a:off x="1989860" y="5127309"/>
              <a:ext cx="1401773" cy="259601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grpSp>
          <p:nvGrpSpPr>
            <p:cNvPr id="64" name="Group 63">
              <a:extLst>
                <a:ext uri="{FF2B5EF4-FFF2-40B4-BE49-F238E27FC236}">
                  <a16:creationId xmlns:a16="http://schemas.microsoft.com/office/drawing/2014/main" id="{3E714ECE-9C59-A996-70DB-9DFB347BC520}"/>
                </a:ext>
              </a:extLst>
            </p:cNvPr>
            <p:cNvGrpSpPr/>
            <p:nvPr/>
          </p:nvGrpSpPr>
          <p:grpSpPr>
            <a:xfrm rot="20703069">
              <a:off x="3647176" y="5210060"/>
              <a:ext cx="1699246" cy="2596010"/>
              <a:chOff x="3489840" y="5559995"/>
              <a:chExt cx="1699246" cy="2596010"/>
            </a:xfrm>
          </p:grpSpPr>
          <p:cxnSp>
            <p:nvCxnSpPr>
              <p:cNvPr id="62" name="Straight Arrow Connector 61">
                <a:extLst>
                  <a:ext uri="{FF2B5EF4-FFF2-40B4-BE49-F238E27FC236}">
                    <a16:creationId xmlns:a16="http://schemas.microsoft.com/office/drawing/2014/main" id="{C7D5D294-6584-526F-58CA-D9DCC7BCA1C7}"/>
                  </a:ext>
                </a:extLst>
              </p:cNvPr>
              <p:cNvCxnSpPr/>
              <p:nvPr/>
            </p:nvCxnSpPr>
            <p:spPr>
              <a:xfrm flipH="1">
                <a:off x="3489840" y="5559995"/>
                <a:ext cx="1333500" cy="247650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63" name="Straight Arrow Connector 62">
                <a:extLst>
                  <a:ext uri="{FF2B5EF4-FFF2-40B4-BE49-F238E27FC236}">
                    <a16:creationId xmlns:a16="http://schemas.microsoft.com/office/drawing/2014/main" id="{EB32E4A7-C9C2-5FEB-9E12-F8F0B49E4711}"/>
                  </a:ext>
                </a:extLst>
              </p:cNvPr>
              <p:cNvCxnSpPr>
                <a:cxnSpLocks/>
              </p:cNvCxnSpPr>
              <p:nvPr/>
            </p:nvCxnSpPr>
            <p:spPr>
              <a:xfrm flipV="1">
                <a:off x="3787313" y="5559995"/>
                <a:ext cx="1401773" cy="259601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65" name="Group 64">
              <a:extLst>
                <a:ext uri="{FF2B5EF4-FFF2-40B4-BE49-F238E27FC236}">
                  <a16:creationId xmlns:a16="http://schemas.microsoft.com/office/drawing/2014/main" id="{AE2B4DD0-FAB6-98ED-3DF4-E7C93C7D90FF}"/>
                </a:ext>
              </a:extLst>
            </p:cNvPr>
            <p:cNvGrpSpPr/>
            <p:nvPr/>
          </p:nvGrpSpPr>
          <p:grpSpPr>
            <a:xfrm rot="19005101">
              <a:off x="5675174" y="5129163"/>
              <a:ext cx="1699246" cy="2596010"/>
              <a:chOff x="3489840" y="5559995"/>
              <a:chExt cx="1699246" cy="2596010"/>
            </a:xfrm>
          </p:grpSpPr>
          <p:cxnSp>
            <p:nvCxnSpPr>
              <p:cNvPr id="66" name="Straight Arrow Connector 65">
                <a:extLst>
                  <a:ext uri="{FF2B5EF4-FFF2-40B4-BE49-F238E27FC236}">
                    <a16:creationId xmlns:a16="http://schemas.microsoft.com/office/drawing/2014/main" id="{17B65956-8B77-F6B6-3DA8-7042AC311B87}"/>
                  </a:ext>
                </a:extLst>
              </p:cNvPr>
              <p:cNvCxnSpPr/>
              <p:nvPr/>
            </p:nvCxnSpPr>
            <p:spPr>
              <a:xfrm flipH="1">
                <a:off x="3489840" y="5559995"/>
                <a:ext cx="1333500" cy="247650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67" name="Straight Arrow Connector 66">
                <a:extLst>
                  <a:ext uri="{FF2B5EF4-FFF2-40B4-BE49-F238E27FC236}">
                    <a16:creationId xmlns:a16="http://schemas.microsoft.com/office/drawing/2014/main" id="{23B9E485-6A35-5E0E-D73F-15577942D517}"/>
                  </a:ext>
                </a:extLst>
              </p:cNvPr>
              <p:cNvCxnSpPr>
                <a:cxnSpLocks/>
              </p:cNvCxnSpPr>
              <p:nvPr/>
            </p:nvCxnSpPr>
            <p:spPr>
              <a:xfrm flipV="1">
                <a:off x="3787313" y="5559995"/>
                <a:ext cx="1401773" cy="259601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68" name="Group 67">
              <a:extLst>
                <a:ext uri="{FF2B5EF4-FFF2-40B4-BE49-F238E27FC236}">
                  <a16:creationId xmlns:a16="http://schemas.microsoft.com/office/drawing/2014/main" id="{3A912D9F-BA93-BFD5-B74B-F643AEDC06FC}"/>
                </a:ext>
              </a:extLst>
            </p:cNvPr>
            <p:cNvGrpSpPr/>
            <p:nvPr/>
          </p:nvGrpSpPr>
          <p:grpSpPr>
            <a:xfrm rot="18125202">
              <a:off x="8044058" y="5104274"/>
              <a:ext cx="1699246" cy="2596010"/>
              <a:chOff x="3489840" y="5559995"/>
              <a:chExt cx="1699246" cy="2596010"/>
            </a:xfrm>
          </p:grpSpPr>
          <p:cxnSp>
            <p:nvCxnSpPr>
              <p:cNvPr id="69" name="Straight Arrow Connector 68">
                <a:extLst>
                  <a:ext uri="{FF2B5EF4-FFF2-40B4-BE49-F238E27FC236}">
                    <a16:creationId xmlns:a16="http://schemas.microsoft.com/office/drawing/2014/main" id="{F8DFF517-FD2C-9285-100C-D8A07C780E24}"/>
                  </a:ext>
                </a:extLst>
              </p:cNvPr>
              <p:cNvCxnSpPr/>
              <p:nvPr/>
            </p:nvCxnSpPr>
            <p:spPr>
              <a:xfrm flipH="1">
                <a:off x="3489840" y="5559995"/>
                <a:ext cx="1333500" cy="247650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70" name="Straight Arrow Connector 69">
                <a:extLst>
                  <a:ext uri="{FF2B5EF4-FFF2-40B4-BE49-F238E27FC236}">
                    <a16:creationId xmlns:a16="http://schemas.microsoft.com/office/drawing/2014/main" id="{5A296D4A-9580-D32B-845E-032F4B985C35}"/>
                  </a:ext>
                </a:extLst>
              </p:cNvPr>
              <p:cNvCxnSpPr>
                <a:cxnSpLocks/>
              </p:cNvCxnSpPr>
              <p:nvPr/>
            </p:nvCxnSpPr>
            <p:spPr>
              <a:xfrm flipV="1">
                <a:off x="3787313" y="5559995"/>
                <a:ext cx="1401773" cy="2596010"/>
              </a:xfrm>
              <a:prstGeom prst="straightConnector1">
                <a:avLst/>
              </a:prstGeom>
              <a:noFill/>
              <a:ln w="38100" cap="flat">
                <a:solidFill>
                  <a:schemeClr val="accent3">
                    <a:lumMod val="50000"/>
                  </a:schemeClr>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72" name="Group 71">
              <a:extLst>
                <a:ext uri="{FF2B5EF4-FFF2-40B4-BE49-F238E27FC236}">
                  <a16:creationId xmlns:a16="http://schemas.microsoft.com/office/drawing/2014/main" id="{B7206C0C-FB83-10B3-109C-475B206DAF4B}"/>
                </a:ext>
              </a:extLst>
            </p:cNvPr>
            <p:cNvGrpSpPr/>
            <p:nvPr/>
          </p:nvGrpSpPr>
          <p:grpSpPr>
            <a:xfrm>
              <a:off x="7328748" y="6615508"/>
              <a:ext cx="969708" cy="143256"/>
              <a:chOff x="7743062" y="9723882"/>
              <a:chExt cx="969708" cy="143256"/>
            </a:xfrm>
          </p:grpSpPr>
          <p:sp>
            <p:nvSpPr>
              <p:cNvPr id="73" name="Oval 72">
                <a:extLst>
                  <a:ext uri="{FF2B5EF4-FFF2-40B4-BE49-F238E27FC236}">
                    <a16:creationId xmlns:a16="http://schemas.microsoft.com/office/drawing/2014/main" id="{22C8DC70-AF9D-8FBD-E618-7C178D6BD091}"/>
                  </a:ext>
                </a:extLst>
              </p:cNvPr>
              <p:cNvSpPr/>
              <p:nvPr/>
            </p:nvSpPr>
            <p:spPr>
              <a:xfrm>
                <a:off x="7743062" y="9723882"/>
                <a:ext cx="158217" cy="143256"/>
              </a:xfrm>
              <a:prstGeom prst="ellips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4" name="Oval 73">
                <a:extLst>
                  <a:ext uri="{FF2B5EF4-FFF2-40B4-BE49-F238E27FC236}">
                    <a16:creationId xmlns:a16="http://schemas.microsoft.com/office/drawing/2014/main" id="{3E0C1591-7A41-810F-BAC5-BA94D7752A5D}"/>
                  </a:ext>
                </a:extLst>
              </p:cNvPr>
              <p:cNvSpPr/>
              <p:nvPr/>
            </p:nvSpPr>
            <p:spPr>
              <a:xfrm>
                <a:off x="8115781" y="9723882"/>
                <a:ext cx="158217" cy="143256"/>
              </a:xfrm>
              <a:prstGeom prst="ellips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Oval 74">
                <a:extLst>
                  <a:ext uri="{FF2B5EF4-FFF2-40B4-BE49-F238E27FC236}">
                    <a16:creationId xmlns:a16="http://schemas.microsoft.com/office/drawing/2014/main" id="{248FE029-43CE-EF21-96FF-E2AC84BCD5F9}"/>
                  </a:ext>
                </a:extLst>
              </p:cNvPr>
              <p:cNvSpPr/>
              <p:nvPr/>
            </p:nvSpPr>
            <p:spPr>
              <a:xfrm>
                <a:off x="8554553" y="9723882"/>
                <a:ext cx="158217" cy="143256"/>
              </a:xfrm>
              <a:prstGeom prst="ellips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grpSp>
      <p:grpSp>
        <p:nvGrpSpPr>
          <p:cNvPr id="77" name="Group 76">
            <a:extLst>
              <a:ext uri="{FF2B5EF4-FFF2-40B4-BE49-F238E27FC236}">
                <a16:creationId xmlns:a16="http://schemas.microsoft.com/office/drawing/2014/main" id="{92D22410-A153-F960-7ACA-163DCA09C5D6}"/>
              </a:ext>
            </a:extLst>
          </p:cNvPr>
          <p:cNvGrpSpPr/>
          <p:nvPr/>
        </p:nvGrpSpPr>
        <p:grpSpPr>
          <a:xfrm>
            <a:off x="20060947" y="7932872"/>
            <a:ext cx="969708" cy="143256"/>
            <a:chOff x="7743062" y="9723882"/>
            <a:chExt cx="969708" cy="143256"/>
          </a:xfrm>
          <a:solidFill>
            <a:srgbClr val="0000FF"/>
          </a:solidFill>
        </p:grpSpPr>
        <p:sp>
          <p:nvSpPr>
            <p:cNvPr id="78" name="Oval 77">
              <a:extLst>
                <a:ext uri="{FF2B5EF4-FFF2-40B4-BE49-F238E27FC236}">
                  <a16:creationId xmlns:a16="http://schemas.microsoft.com/office/drawing/2014/main" id="{8607617B-F646-341F-9804-4D54BDD0D084}"/>
                </a:ext>
              </a:extLst>
            </p:cNvPr>
            <p:cNvSpPr/>
            <p:nvPr/>
          </p:nvSpPr>
          <p:spPr>
            <a:xfrm>
              <a:off x="7743062"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Oval 78">
              <a:extLst>
                <a:ext uri="{FF2B5EF4-FFF2-40B4-BE49-F238E27FC236}">
                  <a16:creationId xmlns:a16="http://schemas.microsoft.com/office/drawing/2014/main" id="{05BC44A9-7024-2C92-98DC-380CB4A79968}"/>
                </a:ext>
              </a:extLst>
            </p:cNvPr>
            <p:cNvSpPr/>
            <p:nvPr/>
          </p:nvSpPr>
          <p:spPr>
            <a:xfrm>
              <a:off x="8115781"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Oval 79">
              <a:extLst>
                <a:ext uri="{FF2B5EF4-FFF2-40B4-BE49-F238E27FC236}">
                  <a16:creationId xmlns:a16="http://schemas.microsoft.com/office/drawing/2014/main" id="{07EF9FA7-0DB0-A756-652D-8F40719E9A59}"/>
                </a:ext>
              </a:extLst>
            </p:cNvPr>
            <p:cNvSpPr/>
            <p:nvPr/>
          </p:nvSpPr>
          <p:spPr>
            <a:xfrm>
              <a:off x="8554553" y="9723882"/>
              <a:ext cx="158217" cy="143256"/>
            </a:xfrm>
            <a:prstGeom prst="ellipse">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grpSp>
        <p:nvGrpSpPr>
          <p:cNvPr id="97" name="Group 96">
            <a:extLst>
              <a:ext uri="{FF2B5EF4-FFF2-40B4-BE49-F238E27FC236}">
                <a16:creationId xmlns:a16="http://schemas.microsoft.com/office/drawing/2014/main" id="{C56B0970-E56A-2C76-748D-33482ABBD105}"/>
              </a:ext>
            </a:extLst>
          </p:cNvPr>
          <p:cNvGrpSpPr/>
          <p:nvPr/>
        </p:nvGrpSpPr>
        <p:grpSpPr>
          <a:xfrm>
            <a:off x="13902650" y="4823303"/>
            <a:ext cx="8500079" cy="2259703"/>
            <a:chOff x="14436050" y="5090003"/>
            <a:chExt cx="8500079" cy="2763056"/>
          </a:xfrm>
        </p:grpSpPr>
        <p:cxnSp>
          <p:nvCxnSpPr>
            <p:cNvPr id="81" name="Straight Arrow Connector 80">
              <a:extLst>
                <a:ext uri="{FF2B5EF4-FFF2-40B4-BE49-F238E27FC236}">
                  <a16:creationId xmlns:a16="http://schemas.microsoft.com/office/drawing/2014/main" id="{23173B09-E453-616C-57CB-1006218C6EE7}"/>
                </a:ext>
              </a:extLst>
            </p:cNvPr>
            <p:cNvCxnSpPr/>
            <p:nvPr/>
          </p:nvCxnSpPr>
          <p:spPr>
            <a:xfrm flipH="1">
              <a:off x="14436050" y="5090003"/>
              <a:ext cx="1333500" cy="247650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82" name="Straight Arrow Connector 81">
              <a:extLst>
                <a:ext uri="{FF2B5EF4-FFF2-40B4-BE49-F238E27FC236}">
                  <a16:creationId xmlns:a16="http://schemas.microsoft.com/office/drawing/2014/main" id="{787092A9-7511-6D33-5C4C-C465AE6776A6}"/>
                </a:ext>
              </a:extLst>
            </p:cNvPr>
            <p:cNvCxnSpPr>
              <a:cxnSpLocks/>
            </p:cNvCxnSpPr>
            <p:nvPr/>
          </p:nvCxnSpPr>
          <p:spPr>
            <a:xfrm flipV="1">
              <a:off x="14734303" y="5174298"/>
              <a:ext cx="1401773" cy="259601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grpSp>
          <p:nvGrpSpPr>
            <p:cNvPr id="83" name="Group 82">
              <a:extLst>
                <a:ext uri="{FF2B5EF4-FFF2-40B4-BE49-F238E27FC236}">
                  <a16:creationId xmlns:a16="http://schemas.microsoft.com/office/drawing/2014/main" id="{06D6F77E-D0ED-FC7A-36BD-38B800C4AE07}"/>
                </a:ext>
              </a:extLst>
            </p:cNvPr>
            <p:cNvGrpSpPr/>
            <p:nvPr/>
          </p:nvGrpSpPr>
          <p:grpSpPr>
            <a:xfrm rot="20703069">
              <a:off x="16391619" y="5257049"/>
              <a:ext cx="1699246" cy="2596010"/>
              <a:chOff x="3489840" y="5559995"/>
              <a:chExt cx="1699246" cy="2596010"/>
            </a:xfrm>
          </p:grpSpPr>
          <p:cxnSp>
            <p:nvCxnSpPr>
              <p:cNvPr id="84" name="Straight Arrow Connector 83">
                <a:extLst>
                  <a:ext uri="{FF2B5EF4-FFF2-40B4-BE49-F238E27FC236}">
                    <a16:creationId xmlns:a16="http://schemas.microsoft.com/office/drawing/2014/main" id="{B6894925-7BF1-35A7-240C-3D0BECAB35EB}"/>
                  </a:ext>
                </a:extLst>
              </p:cNvPr>
              <p:cNvCxnSpPr/>
              <p:nvPr/>
            </p:nvCxnSpPr>
            <p:spPr>
              <a:xfrm flipH="1">
                <a:off x="3489840" y="5559995"/>
                <a:ext cx="1333500" cy="247650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85" name="Straight Arrow Connector 84">
                <a:extLst>
                  <a:ext uri="{FF2B5EF4-FFF2-40B4-BE49-F238E27FC236}">
                    <a16:creationId xmlns:a16="http://schemas.microsoft.com/office/drawing/2014/main" id="{ADAF17CE-CE04-1573-5C99-1FCE2C132247}"/>
                  </a:ext>
                </a:extLst>
              </p:cNvPr>
              <p:cNvCxnSpPr>
                <a:cxnSpLocks/>
              </p:cNvCxnSpPr>
              <p:nvPr/>
            </p:nvCxnSpPr>
            <p:spPr>
              <a:xfrm flipV="1">
                <a:off x="3787313" y="5559995"/>
                <a:ext cx="1401773" cy="259601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86" name="Group 85">
              <a:extLst>
                <a:ext uri="{FF2B5EF4-FFF2-40B4-BE49-F238E27FC236}">
                  <a16:creationId xmlns:a16="http://schemas.microsoft.com/office/drawing/2014/main" id="{70CBB061-996E-967D-FF78-153617F435ED}"/>
                </a:ext>
              </a:extLst>
            </p:cNvPr>
            <p:cNvGrpSpPr/>
            <p:nvPr/>
          </p:nvGrpSpPr>
          <p:grpSpPr>
            <a:xfrm rot="19005101">
              <a:off x="18419617" y="5176152"/>
              <a:ext cx="1699246" cy="2596010"/>
              <a:chOff x="3489840" y="5559995"/>
              <a:chExt cx="1699246" cy="2596010"/>
            </a:xfrm>
          </p:grpSpPr>
          <p:cxnSp>
            <p:nvCxnSpPr>
              <p:cNvPr id="87" name="Straight Arrow Connector 86">
                <a:extLst>
                  <a:ext uri="{FF2B5EF4-FFF2-40B4-BE49-F238E27FC236}">
                    <a16:creationId xmlns:a16="http://schemas.microsoft.com/office/drawing/2014/main" id="{0C936259-2B64-A063-1F41-7792078629F9}"/>
                  </a:ext>
                </a:extLst>
              </p:cNvPr>
              <p:cNvCxnSpPr/>
              <p:nvPr/>
            </p:nvCxnSpPr>
            <p:spPr>
              <a:xfrm flipH="1">
                <a:off x="3489840" y="5559995"/>
                <a:ext cx="1333500" cy="247650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88" name="Straight Arrow Connector 87">
                <a:extLst>
                  <a:ext uri="{FF2B5EF4-FFF2-40B4-BE49-F238E27FC236}">
                    <a16:creationId xmlns:a16="http://schemas.microsoft.com/office/drawing/2014/main" id="{1A7AE66F-FD50-A1FD-C3B3-925AF9F44D1F}"/>
                  </a:ext>
                </a:extLst>
              </p:cNvPr>
              <p:cNvCxnSpPr>
                <a:cxnSpLocks/>
              </p:cNvCxnSpPr>
              <p:nvPr/>
            </p:nvCxnSpPr>
            <p:spPr>
              <a:xfrm flipV="1">
                <a:off x="3787313" y="5559995"/>
                <a:ext cx="1401773" cy="259601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89" name="Group 88">
              <a:extLst>
                <a:ext uri="{FF2B5EF4-FFF2-40B4-BE49-F238E27FC236}">
                  <a16:creationId xmlns:a16="http://schemas.microsoft.com/office/drawing/2014/main" id="{1B2ED886-ED8B-27E0-3BC2-E701A7DDF6D6}"/>
                </a:ext>
              </a:extLst>
            </p:cNvPr>
            <p:cNvGrpSpPr/>
            <p:nvPr/>
          </p:nvGrpSpPr>
          <p:grpSpPr>
            <a:xfrm rot="18125202">
              <a:off x="20788501" y="5151263"/>
              <a:ext cx="1699246" cy="2596010"/>
              <a:chOff x="3489840" y="5559995"/>
              <a:chExt cx="1699246" cy="2596010"/>
            </a:xfrm>
          </p:grpSpPr>
          <p:cxnSp>
            <p:nvCxnSpPr>
              <p:cNvPr id="90" name="Straight Arrow Connector 89">
                <a:extLst>
                  <a:ext uri="{FF2B5EF4-FFF2-40B4-BE49-F238E27FC236}">
                    <a16:creationId xmlns:a16="http://schemas.microsoft.com/office/drawing/2014/main" id="{ECCCC87E-0EF6-2AFF-F202-8175B4EA5DE0}"/>
                  </a:ext>
                </a:extLst>
              </p:cNvPr>
              <p:cNvCxnSpPr/>
              <p:nvPr/>
            </p:nvCxnSpPr>
            <p:spPr>
              <a:xfrm flipH="1">
                <a:off x="3489840" y="5559995"/>
                <a:ext cx="1333500" cy="247650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91" name="Straight Arrow Connector 90">
                <a:extLst>
                  <a:ext uri="{FF2B5EF4-FFF2-40B4-BE49-F238E27FC236}">
                    <a16:creationId xmlns:a16="http://schemas.microsoft.com/office/drawing/2014/main" id="{D1C3C21A-25CA-BEF3-10CF-816F73E47804}"/>
                  </a:ext>
                </a:extLst>
              </p:cNvPr>
              <p:cNvCxnSpPr>
                <a:cxnSpLocks/>
              </p:cNvCxnSpPr>
              <p:nvPr/>
            </p:nvCxnSpPr>
            <p:spPr>
              <a:xfrm flipV="1">
                <a:off x="3787313" y="5559995"/>
                <a:ext cx="1401773" cy="2596010"/>
              </a:xfrm>
              <a:prstGeom prst="straightConnector1">
                <a:avLst/>
              </a:prstGeom>
              <a:noFill/>
              <a:ln w="38100" cap="flat">
                <a:solidFill>
                  <a:srgbClr val="0000FF"/>
                </a:solidFill>
                <a:prstDash val="solid"/>
                <a:miter lim="400000"/>
                <a:tailEnd type="triangle" w="lg" len="lg"/>
              </a:ln>
            </p:spPr>
            <p:style>
              <a:lnRef idx="0">
                <a:scrgbClr r="0" g="0" b="0"/>
              </a:lnRef>
              <a:fillRef idx="0">
                <a:scrgbClr r="0" g="0" b="0"/>
              </a:fillRef>
              <a:effectRef idx="0">
                <a:scrgbClr r="0" g="0" b="0"/>
              </a:effectRef>
              <a:fontRef idx="none"/>
            </p:style>
          </p:cxnSp>
        </p:grpSp>
        <p:grpSp>
          <p:nvGrpSpPr>
            <p:cNvPr id="92" name="Group 91">
              <a:extLst>
                <a:ext uri="{FF2B5EF4-FFF2-40B4-BE49-F238E27FC236}">
                  <a16:creationId xmlns:a16="http://schemas.microsoft.com/office/drawing/2014/main" id="{897C1FC1-9BBC-F879-4514-495B3C6A0D56}"/>
                </a:ext>
              </a:extLst>
            </p:cNvPr>
            <p:cNvGrpSpPr/>
            <p:nvPr/>
          </p:nvGrpSpPr>
          <p:grpSpPr>
            <a:xfrm>
              <a:off x="20073191" y="6662497"/>
              <a:ext cx="969708" cy="143256"/>
              <a:chOff x="7743062" y="9723882"/>
              <a:chExt cx="969708" cy="143256"/>
            </a:xfrm>
          </p:grpSpPr>
          <p:sp>
            <p:nvSpPr>
              <p:cNvPr id="93" name="Oval 92">
                <a:extLst>
                  <a:ext uri="{FF2B5EF4-FFF2-40B4-BE49-F238E27FC236}">
                    <a16:creationId xmlns:a16="http://schemas.microsoft.com/office/drawing/2014/main" id="{6D18B2F0-9710-BAFC-2C5C-A530238E3D2C}"/>
                  </a:ext>
                </a:extLst>
              </p:cNvPr>
              <p:cNvSpPr/>
              <p:nvPr/>
            </p:nvSpPr>
            <p:spPr>
              <a:xfrm>
                <a:off x="7743062" y="9723882"/>
                <a:ext cx="158217" cy="143256"/>
              </a:xfrm>
              <a:prstGeom prst="ellipse">
                <a:avLst/>
              </a:prstGeom>
              <a:solidFill>
                <a:schemeClr val="accent1"/>
              </a:solidFill>
              <a:ln w="127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Oval 93">
                <a:extLst>
                  <a:ext uri="{FF2B5EF4-FFF2-40B4-BE49-F238E27FC236}">
                    <a16:creationId xmlns:a16="http://schemas.microsoft.com/office/drawing/2014/main" id="{9B396EB6-143D-4A5F-5E58-C90002FCC605}"/>
                  </a:ext>
                </a:extLst>
              </p:cNvPr>
              <p:cNvSpPr/>
              <p:nvPr/>
            </p:nvSpPr>
            <p:spPr>
              <a:xfrm>
                <a:off x="8115781" y="9723882"/>
                <a:ext cx="158217" cy="143256"/>
              </a:xfrm>
              <a:prstGeom prst="ellipse">
                <a:avLst/>
              </a:prstGeom>
              <a:solidFill>
                <a:schemeClr val="accent1"/>
              </a:solidFill>
              <a:ln w="127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5" name="Oval 94">
                <a:extLst>
                  <a:ext uri="{FF2B5EF4-FFF2-40B4-BE49-F238E27FC236}">
                    <a16:creationId xmlns:a16="http://schemas.microsoft.com/office/drawing/2014/main" id="{9B3DB722-6C82-D18F-55CC-33F4758B3493}"/>
                  </a:ext>
                </a:extLst>
              </p:cNvPr>
              <p:cNvSpPr/>
              <p:nvPr/>
            </p:nvSpPr>
            <p:spPr>
              <a:xfrm>
                <a:off x="8554553" y="9723882"/>
                <a:ext cx="158217" cy="143256"/>
              </a:xfrm>
              <a:prstGeom prst="ellipse">
                <a:avLst/>
              </a:prstGeom>
              <a:solidFill>
                <a:schemeClr val="accent1"/>
              </a:solidFill>
              <a:ln w="127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grpSp>
      <p:sp>
        <p:nvSpPr>
          <p:cNvPr id="98" name="TextBox 97">
            <a:extLst>
              <a:ext uri="{FF2B5EF4-FFF2-40B4-BE49-F238E27FC236}">
                <a16:creationId xmlns:a16="http://schemas.microsoft.com/office/drawing/2014/main" id="{45774C71-A9BF-DDEB-4A0E-140FC920AC1C}"/>
              </a:ext>
            </a:extLst>
          </p:cNvPr>
          <p:cNvSpPr txBox="1"/>
          <p:nvPr/>
        </p:nvSpPr>
        <p:spPr>
          <a:xfrm>
            <a:off x="719430" y="1838131"/>
            <a:ext cx="10645278" cy="108747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200" b="1" i="0" u="sng" strike="noStrike" cap="none" spc="0" normalizeH="0" baseline="0" dirty="0">
                <a:ln>
                  <a:noFill/>
                </a:ln>
                <a:solidFill>
                  <a:srgbClr val="C00000"/>
                </a:solidFill>
                <a:effectLst/>
                <a:uFillTx/>
                <a:latin typeface="Helvetica Neue"/>
                <a:ea typeface="Helvetica Neue"/>
                <a:cs typeface="Helvetica Neue"/>
                <a:sym typeface="Helvetica Neue"/>
              </a:rPr>
              <a:t>Use Case</a:t>
            </a:r>
            <a:r>
              <a:rPr kumimoji="0" lang="en-US" sz="3200" b="1" i="0" u="none" strike="noStrike" cap="none" spc="0" normalizeH="0" baseline="0" dirty="0">
                <a:ln>
                  <a:noFill/>
                </a:ln>
                <a:solidFill>
                  <a:srgbClr val="C00000"/>
                </a:solidFill>
                <a:effectLst/>
                <a:uFillTx/>
                <a:latin typeface="Helvetica Neue"/>
                <a:ea typeface="Helvetica Neue"/>
                <a:cs typeface="Helvetica Neue"/>
                <a:sym typeface="Helvetica Neue"/>
              </a:rPr>
              <a:t>:  Connection establishment performance for specific </a:t>
            </a:r>
            <a:r>
              <a:rPr kumimoji="0" lang="en-US" sz="3200" b="1" i="0" u="none" strike="noStrike" cap="none" spc="0" normalizeH="0" baseline="0" dirty="0" err="1">
                <a:ln>
                  <a:noFill/>
                </a:ln>
                <a:solidFill>
                  <a:srgbClr val="C00000"/>
                </a:solidFill>
                <a:effectLst/>
                <a:uFillTx/>
                <a:latin typeface="Helvetica Neue"/>
                <a:ea typeface="Helvetica Neue"/>
                <a:cs typeface="Helvetica Neue"/>
                <a:sym typeface="Helvetica Neue"/>
              </a:rPr>
              <a:t>AoI</a:t>
            </a:r>
            <a:r>
              <a:rPr kumimoji="0" lang="en-US" sz="3200" b="1" i="0" u="none" strike="noStrike" cap="none" spc="0" normalizeH="0" baseline="0" dirty="0">
                <a:ln>
                  <a:noFill/>
                </a:ln>
                <a:solidFill>
                  <a:srgbClr val="C00000"/>
                </a:solidFill>
                <a:effectLst/>
                <a:uFillTx/>
                <a:latin typeface="Helvetica Neue"/>
                <a:ea typeface="Helvetica Neue"/>
                <a:cs typeface="Helvetica Neue"/>
                <a:sym typeface="Helvetica Neue"/>
              </a:rPr>
              <a:t>  =&gt; Leveraging Horizontal FL </a:t>
            </a:r>
          </a:p>
        </p:txBody>
      </p:sp>
      <p:sp>
        <p:nvSpPr>
          <p:cNvPr id="99" name="TextBox 98">
            <a:extLst>
              <a:ext uri="{FF2B5EF4-FFF2-40B4-BE49-F238E27FC236}">
                <a16:creationId xmlns:a16="http://schemas.microsoft.com/office/drawing/2014/main" id="{D40D454B-FCB1-5AF2-9F4E-AD402AD1ECFB}"/>
              </a:ext>
            </a:extLst>
          </p:cNvPr>
          <p:cNvSpPr txBox="1"/>
          <p:nvPr/>
        </p:nvSpPr>
        <p:spPr>
          <a:xfrm>
            <a:off x="12523613" y="1820138"/>
            <a:ext cx="11687206" cy="108747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200" b="1" i="0" u="sng" strike="noStrike" cap="none" spc="0" normalizeH="0" baseline="0" dirty="0">
                <a:ln>
                  <a:noFill/>
                </a:ln>
                <a:solidFill>
                  <a:srgbClr val="C00000"/>
                </a:solidFill>
                <a:effectLst/>
                <a:uFillTx/>
                <a:latin typeface="Helvetica Neue"/>
                <a:ea typeface="Helvetica Neue"/>
                <a:cs typeface="Helvetica Neue"/>
                <a:sym typeface="Helvetica Neue"/>
              </a:rPr>
              <a:t>Use Case</a:t>
            </a:r>
            <a:r>
              <a:rPr kumimoji="0" lang="en-US" sz="3200" b="1" i="0" u="none" strike="noStrike" cap="none" spc="0" normalizeH="0" baseline="0" dirty="0">
                <a:ln>
                  <a:noFill/>
                </a:ln>
                <a:solidFill>
                  <a:srgbClr val="C00000"/>
                </a:solidFill>
                <a:effectLst/>
                <a:uFillTx/>
                <a:latin typeface="Helvetica Neue"/>
                <a:ea typeface="Helvetica Neue"/>
                <a:cs typeface="Helvetica Neue"/>
                <a:sym typeface="Helvetica Neue"/>
              </a:rPr>
              <a:t>:  Signaling Storm Detection &amp; Source of Isolation =&gt; Leveraging Vertical FL </a:t>
            </a:r>
          </a:p>
        </p:txBody>
      </p:sp>
      <p:sp>
        <p:nvSpPr>
          <p:cNvPr id="100" name="Oval 99">
            <a:extLst>
              <a:ext uri="{FF2B5EF4-FFF2-40B4-BE49-F238E27FC236}">
                <a16:creationId xmlns:a16="http://schemas.microsoft.com/office/drawing/2014/main" id="{C1094C30-61AB-FEBE-570B-B4471093B0D6}"/>
              </a:ext>
            </a:extLst>
          </p:cNvPr>
          <p:cNvSpPr/>
          <p:nvPr/>
        </p:nvSpPr>
        <p:spPr>
          <a:xfrm>
            <a:off x="1642039" y="5467350"/>
            <a:ext cx="8013698" cy="541808"/>
          </a:xfrm>
          <a:prstGeom prst="ellipse">
            <a:avLst/>
          </a:prstGeom>
          <a:noFill/>
          <a:ln w="38100" cap="flat">
            <a:solidFill>
              <a:srgbClr val="046A38"/>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1" name="Oval 100">
            <a:extLst>
              <a:ext uri="{FF2B5EF4-FFF2-40B4-BE49-F238E27FC236}">
                <a16:creationId xmlns:a16="http://schemas.microsoft.com/office/drawing/2014/main" id="{AE74C19B-F7E1-889C-ADB3-9C22460B1866}"/>
              </a:ext>
            </a:extLst>
          </p:cNvPr>
          <p:cNvSpPr/>
          <p:nvPr/>
        </p:nvSpPr>
        <p:spPr>
          <a:xfrm>
            <a:off x="13932234" y="6009158"/>
            <a:ext cx="1245438" cy="339650"/>
          </a:xfrm>
          <a:prstGeom prst="ellipse">
            <a:avLst/>
          </a:prstGeom>
          <a:noFill/>
          <a:ln w="38100" cap="flat">
            <a:solidFill>
              <a:srgbClr val="0000FF"/>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02" name="Oval 101">
            <a:extLst>
              <a:ext uri="{FF2B5EF4-FFF2-40B4-BE49-F238E27FC236}">
                <a16:creationId xmlns:a16="http://schemas.microsoft.com/office/drawing/2014/main" id="{947451BD-C16D-3F23-AA6A-22B9EF4EE91C}"/>
              </a:ext>
            </a:extLst>
          </p:cNvPr>
          <p:cNvSpPr/>
          <p:nvPr/>
        </p:nvSpPr>
        <p:spPr>
          <a:xfrm>
            <a:off x="16144037" y="6045634"/>
            <a:ext cx="1245438" cy="339650"/>
          </a:xfrm>
          <a:prstGeom prst="ellipse">
            <a:avLst/>
          </a:prstGeom>
          <a:noFill/>
          <a:ln w="38100" cap="flat">
            <a:solidFill>
              <a:srgbClr val="0000FF"/>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Oval 102">
            <a:extLst>
              <a:ext uri="{FF2B5EF4-FFF2-40B4-BE49-F238E27FC236}">
                <a16:creationId xmlns:a16="http://schemas.microsoft.com/office/drawing/2014/main" id="{3EFDF5F0-020F-C387-F527-ACDED8EC67A5}"/>
              </a:ext>
            </a:extLst>
          </p:cNvPr>
          <p:cNvSpPr/>
          <p:nvPr/>
        </p:nvSpPr>
        <p:spPr>
          <a:xfrm>
            <a:off x="18127143" y="6070778"/>
            <a:ext cx="1245438" cy="339650"/>
          </a:xfrm>
          <a:prstGeom prst="ellipse">
            <a:avLst/>
          </a:prstGeom>
          <a:noFill/>
          <a:ln w="38100" cap="flat">
            <a:solidFill>
              <a:srgbClr val="0000FF"/>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Oval 103">
            <a:extLst>
              <a:ext uri="{FF2B5EF4-FFF2-40B4-BE49-F238E27FC236}">
                <a16:creationId xmlns:a16="http://schemas.microsoft.com/office/drawing/2014/main" id="{FFFE9B58-45BE-5D8A-8391-F98CB780D865}"/>
              </a:ext>
            </a:extLst>
          </p:cNvPr>
          <p:cNvSpPr/>
          <p:nvPr/>
        </p:nvSpPr>
        <p:spPr>
          <a:xfrm>
            <a:off x="20788736" y="6009158"/>
            <a:ext cx="1245438" cy="339650"/>
          </a:xfrm>
          <a:prstGeom prst="ellipse">
            <a:avLst/>
          </a:prstGeom>
          <a:noFill/>
          <a:ln w="38100" cap="flat">
            <a:solidFill>
              <a:srgbClr val="0000FF"/>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Isosceles Triangle 105">
            <a:extLst>
              <a:ext uri="{FF2B5EF4-FFF2-40B4-BE49-F238E27FC236}">
                <a16:creationId xmlns:a16="http://schemas.microsoft.com/office/drawing/2014/main" id="{C4C322C1-A8CB-5D84-7AD8-E6F912AE82CC}"/>
              </a:ext>
            </a:extLst>
          </p:cNvPr>
          <p:cNvSpPr/>
          <p:nvPr/>
        </p:nvSpPr>
        <p:spPr>
          <a:xfrm>
            <a:off x="1540059" y="92030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UE1</a:t>
            </a:r>
          </a:p>
        </p:txBody>
      </p:sp>
      <p:sp>
        <p:nvSpPr>
          <p:cNvPr id="107" name="Isosceles Triangle 106">
            <a:extLst>
              <a:ext uri="{FF2B5EF4-FFF2-40B4-BE49-F238E27FC236}">
                <a16:creationId xmlns:a16="http://schemas.microsoft.com/office/drawing/2014/main" id="{DF9E3B8F-5A66-B8C8-950D-9660B54C8473}"/>
              </a:ext>
            </a:extLst>
          </p:cNvPr>
          <p:cNvSpPr/>
          <p:nvPr/>
        </p:nvSpPr>
        <p:spPr>
          <a:xfrm>
            <a:off x="6042069" y="92030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UE3</a:t>
            </a:r>
          </a:p>
        </p:txBody>
      </p:sp>
      <p:sp>
        <p:nvSpPr>
          <p:cNvPr id="108" name="Isosceles Triangle 107">
            <a:extLst>
              <a:ext uri="{FF2B5EF4-FFF2-40B4-BE49-F238E27FC236}">
                <a16:creationId xmlns:a16="http://schemas.microsoft.com/office/drawing/2014/main" id="{66675DAE-2013-0226-D6C7-73A03205C384}"/>
              </a:ext>
            </a:extLst>
          </p:cNvPr>
          <p:cNvSpPr/>
          <p:nvPr/>
        </p:nvSpPr>
        <p:spPr>
          <a:xfrm>
            <a:off x="6194469" y="93554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UE3</a:t>
            </a:r>
          </a:p>
        </p:txBody>
      </p:sp>
      <p:sp>
        <p:nvSpPr>
          <p:cNvPr id="109" name="Isosceles Triangle 108">
            <a:extLst>
              <a:ext uri="{FF2B5EF4-FFF2-40B4-BE49-F238E27FC236}">
                <a16:creationId xmlns:a16="http://schemas.microsoft.com/office/drawing/2014/main" id="{7B915DA1-BBF6-CCF3-5ABB-D1E792A3001F}"/>
              </a:ext>
            </a:extLst>
          </p:cNvPr>
          <p:cNvSpPr/>
          <p:nvPr/>
        </p:nvSpPr>
        <p:spPr>
          <a:xfrm>
            <a:off x="9201666" y="9203066"/>
            <a:ext cx="1649475" cy="1039356"/>
          </a:xfrm>
          <a:prstGeom prst="triangle">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1200"/>
              </a:spcAft>
              <a:buClrTx/>
              <a:buSzTx/>
              <a:buFontTx/>
              <a:buNone/>
            </a:pPr>
            <a:r>
              <a:rPr kumimoji="0" lang="en-US" sz="2400" i="0" u="none" strike="noStrike" cap="none" spc="0" normalizeH="0" baseline="0" dirty="0">
                <a:ln>
                  <a:noFill/>
                </a:ln>
                <a:solidFill>
                  <a:srgbClr val="FFFFFF"/>
                </a:solidFill>
                <a:effectLst/>
                <a:uFillTx/>
                <a:latin typeface="+mn-lt"/>
                <a:ea typeface="+mn-ea"/>
                <a:cs typeface="+mn-cs"/>
                <a:sym typeface="Helvetica Neue Medium"/>
              </a:rPr>
              <a:t>UEn</a:t>
            </a:r>
          </a:p>
        </p:txBody>
      </p:sp>
      <p:sp>
        <p:nvSpPr>
          <p:cNvPr id="111" name="TextBox 110">
            <a:extLst>
              <a:ext uri="{FF2B5EF4-FFF2-40B4-BE49-F238E27FC236}">
                <a16:creationId xmlns:a16="http://schemas.microsoft.com/office/drawing/2014/main" id="{A6D5C27A-2105-69F6-7A5C-EF7C993C1111}"/>
              </a:ext>
            </a:extLst>
          </p:cNvPr>
          <p:cNvSpPr txBox="1"/>
          <p:nvPr/>
        </p:nvSpPr>
        <p:spPr>
          <a:xfrm>
            <a:off x="584409" y="3921971"/>
            <a:ext cx="3587643" cy="61555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rPr>
              <a:t>DL: Model download/update, weight factor etc. </a:t>
            </a:r>
          </a:p>
        </p:txBody>
      </p:sp>
      <p:sp>
        <p:nvSpPr>
          <p:cNvPr id="113" name="Freeform: Shape 112">
            <a:extLst>
              <a:ext uri="{FF2B5EF4-FFF2-40B4-BE49-F238E27FC236}">
                <a16:creationId xmlns:a16="http://schemas.microsoft.com/office/drawing/2014/main" id="{D86EC47E-3AD2-F4AE-23B0-E301EE6FEDE8}"/>
              </a:ext>
            </a:extLst>
          </p:cNvPr>
          <p:cNvSpPr/>
          <p:nvPr/>
        </p:nvSpPr>
        <p:spPr>
          <a:xfrm>
            <a:off x="1369231" y="4655035"/>
            <a:ext cx="1352550" cy="309033"/>
          </a:xfrm>
          <a:custGeom>
            <a:avLst/>
            <a:gdLst>
              <a:gd name="connsiteX0" fmla="*/ 0 w 1352550"/>
              <a:gd name="connsiteY0" fmla="*/ 0 h 309033"/>
              <a:gd name="connsiteX1" fmla="*/ 419100 w 1352550"/>
              <a:gd name="connsiteY1" fmla="*/ 266700 h 309033"/>
              <a:gd name="connsiteX2" fmla="*/ 1352550 w 1352550"/>
              <a:gd name="connsiteY2" fmla="*/ 304800 h 309033"/>
            </a:gdLst>
            <a:ahLst/>
            <a:cxnLst>
              <a:cxn ang="0">
                <a:pos x="connsiteX0" y="connsiteY0"/>
              </a:cxn>
              <a:cxn ang="0">
                <a:pos x="connsiteX1" y="connsiteY1"/>
              </a:cxn>
              <a:cxn ang="0">
                <a:pos x="connsiteX2" y="connsiteY2"/>
              </a:cxn>
            </a:cxnLst>
            <a:rect l="l" t="t" r="r" b="b"/>
            <a:pathLst>
              <a:path w="1352550" h="309033">
                <a:moveTo>
                  <a:pt x="0" y="0"/>
                </a:moveTo>
                <a:cubicBezTo>
                  <a:pt x="96837" y="107950"/>
                  <a:pt x="193675" y="215900"/>
                  <a:pt x="419100" y="266700"/>
                </a:cubicBezTo>
                <a:cubicBezTo>
                  <a:pt x="644525" y="317500"/>
                  <a:pt x="998537" y="311150"/>
                  <a:pt x="1352550" y="304800"/>
                </a:cubicBezTo>
              </a:path>
            </a:pathLst>
          </a:custGeom>
          <a:noFill/>
          <a:ln w="28575" cap="flat">
            <a:solidFill>
              <a:schemeClr val="tx1"/>
            </a:solidFill>
            <a:prstDash val="dash"/>
            <a:miter lim="400000"/>
            <a:headEnd type="none" w="med" len="med"/>
            <a:tailEnd type="triangle" w="lg" len="lg"/>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en-US" sz="1800" b="0" i="0" u="none" strike="noStrike" cap="none" spc="0" normalizeH="0" baseline="0">
              <a:ln>
                <a:noFill/>
              </a:ln>
              <a:solidFill>
                <a:schemeClr val="tx1"/>
              </a:solidFill>
              <a:effectLst/>
              <a:uFillTx/>
            </a:endParaRPr>
          </a:p>
        </p:txBody>
      </p:sp>
      <p:sp>
        <p:nvSpPr>
          <p:cNvPr id="114" name="TextBox 113">
            <a:extLst>
              <a:ext uri="{FF2B5EF4-FFF2-40B4-BE49-F238E27FC236}">
                <a16:creationId xmlns:a16="http://schemas.microsoft.com/office/drawing/2014/main" id="{1AA16B4D-FE4B-C8C4-477B-3E76562A1354}"/>
              </a:ext>
            </a:extLst>
          </p:cNvPr>
          <p:cNvSpPr txBox="1"/>
          <p:nvPr/>
        </p:nvSpPr>
        <p:spPr>
          <a:xfrm>
            <a:off x="6661418" y="3078349"/>
            <a:ext cx="4978348" cy="11285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lang="en-US" sz="2000" dirty="0"/>
              <a:t>Model download, aggregate intermedia data and update the “Global” model before updating/sending  the local model to SMFs</a:t>
            </a:r>
            <a:endPar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5" name="Freeform: Shape 114">
            <a:extLst>
              <a:ext uri="{FF2B5EF4-FFF2-40B4-BE49-F238E27FC236}">
                <a16:creationId xmlns:a16="http://schemas.microsoft.com/office/drawing/2014/main" id="{62609711-09A9-8304-93E5-3982265D1CFA}"/>
              </a:ext>
            </a:extLst>
          </p:cNvPr>
          <p:cNvSpPr/>
          <p:nvPr/>
        </p:nvSpPr>
        <p:spPr>
          <a:xfrm>
            <a:off x="21135869" y="4448177"/>
            <a:ext cx="1125415" cy="514045"/>
          </a:xfrm>
          <a:custGeom>
            <a:avLst/>
            <a:gdLst>
              <a:gd name="connsiteX0" fmla="*/ 1125415 w 1125415"/>
              <a:gd name="connsiteY0" fmla="*/ 0 h 514045"/>
              <a:gd name="connsiteX1" fmla="*/ 797169 w 1125415"/>
              <a:gd name="connsiteY1" fmla="*/ 468923 h 514045"/>
              <a:gd name="connsiteX2" fmla="*/ 0 w 1125415"/>
              <a:gd name="connsiteY2" fmla="*/ 468923 h 514045"/>
            </a:gdLst>
            <a:ahLst/>
            <a:cxnLst>
              <a:cxn ang="0">
                <a:pos x="connsiteX0" y="connsiteY0"/>
              </a:cxn>
              <a:cxn ang="0">
                <a:pos x="connsiteX1" y="connsiteY1"/>
              </a:cxn>
              <a:cxn ang="0">
                <a:pos x="connsiteX2" y="connsiteY2"/>
              </a:cxn>
            </a:cxnLst>
            <a:rect l="l" t="t" r="r" b="b"/>
            <a:pathLst>
              <a:path w="1125415" h="514045">
                <a:moveTo>
                  <a:pt x="1125415" y="0"/>
                </a:moveTo>
                <a:cubicBezTo>
                  <a:pt x="1055076" y="195384"/>
                  <a:pt x="984738" y="390769"/>
                  <a:pt x="797169" y="468923"/>
                </a:cubicBezTo>
                <a:cubicBezTo>
                  <a:pt x="609600" y="547077"/>
                  <a:pt x="304800" y="508000"/>
                  <a:pt x="0" y="468923"/>
                </a:cubicBezTo>
              </a:path>
            </a:pathLst>
          </a:custGeom>
          <a:noFill/>
          <a:ln w="28575" cap="flat">
            <a:solidFill>
              <a:schemeClr val="tx1"/>
            </a:solidFill>
            <a:prstDash val="dash"/>
            <a:miter lim="400000"/>
            <a:headEnd type="none" w="med" len="med"/>
            <a:tailEnd type="triangle" w="lg" len="lg"/>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en-US" sz="1800" b="0" i="0" u="none" strike="noStrike" cap="none" spc="0" normalizeH="0" baseline="0">
              <a:ln>
                <a:noFill/>
              </a:ln>
              <a:solidFill>
                <a:srgbClr val="000000"/>
              </a:solidFill>
              <a:effectLst/>
              <a:uFillTx/>
            </a:endParaRPr>
          </a:p>
        </p:txBody>
      </p:sp>
      <p:sp>
        <p:nvSpPr>
          <p:cNvPr id="116" name="TextBox 115">
            <a:extLst>
              <a:ext uri="{FF2B5EF4-FFF2-40B4-BE49-F238E27FC236}">
                <a16:creationId xmlns:a16="http://schemas.microsoft.com/office/drawing/2014/main" id="{C4607B8D-617B-7182-6D6F-898BAAAE1B6B}"/>
              </a:ext>
            </a:extLst>
          </p:cNvPr>
          <p:cNvSpPr txBox="1"/>
          <p:nvPr/>
        </p:nvSpPr>
        <p:spPr>
          <a:xfrm>
            <a:off x="19894002" y="4216548"/>
            <a:ext cx="3947635"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rPr>
              <a:t>UL: Intermediate data update. </a:t>
            </a:r>
          </a:p>
        </p:txBody>
      </p:sp>
      <p:sp>
        <p:nvSpPr>
          <p:cNvPr id="117" name="TextBox 116">
            <a:extLst>
              <a:ext uri="{FF2B5EF4-FFF2-40B4-BE49-F238E27FC236}">
                <a16:creationId xmlns:a16="http://schemas.microsoft.com/office/drawing/2014/main" id="{78C5178E-5B0A-DC23-6B9A-6868BD286B3B}"/>
              </a:ext>
            </a:extLst>
          </p:cNvPr>
          <p:cNvSpPr txBox="1"/>
          <p:nvPr/>
        </p:nvSpPr>
        <p:spPr>
          <a:xfrm>
            <a:off x="554067" y="10915290"/>
            <a:ext cx="11085699" cy="61555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rPr>
              <a:t>SMFx </a:t>
            </a:r>
            <a:r>
              <a:rPr lang="en-US" sz="2000" dirty="0"/>
              <a:t>receives the local model from NWDAF, performs the training/inference with the local data set.  SMFx sends the intermediate data to NWDAF for aggregation.   </a:t>
            </a:r>
            <a:endPar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8" name="TextBox 117">
            <a:extLst>
              <a:ext uri="{FF2B5EF4-FFF2-40B4-BE49-F238E27FC236}">
                <a16:creationId xmlns:a16="http://schemas.microsoft.com/office/drawing/2014/main" id="{49D50031-388F-C036-23AB-CA627C0A5844}"/>
              </a:ext>
            </a:extLst>
          </p:cNvPr>
          <p:cNvSpPr txBox="1"/>
          <p:nvPr/>
        </p:nvSpPr>
        <p:spPr>
          <a:xfrm>
            <a:off x="12523090" y="3512340"/>
            <a:ext cx="3466009" cy="11285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lang="en-US" sz="2000" dirty="0"/>
              <a:t>DL: Download the “initial” local model to different NFs, indicate the loss status </a:t>
            </a:r>
            <a:endPar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9" name="TextBox 118">
            <a:extLst>
              <a:ext uri="{FF2B5EF4-FFF2-40B4-BE49-F238E27FC236}">
                <a16:creationId xmlns:a16="http://schemas.microsoft.com/office/drawing/2014/main" id="{839692DE-CAEA-6D4A-6BD1-E9698E826148}"/>
              </a:ext>
            </a:extLst>
          </p:cNvPr>
          <p:cNvSpPr txBox="1"/>
          <p:nvPr/>
        </p:nvSpPr>
        <p:spPr>
          <a:xfrm>
            <a:off x="18743754" y="2718009"/>
            <a:ext cx="4978348" cy="11285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lang="en-US" sz="2000" dirty="0"/>
              <a:t>Download initial model to different NFs and specify the required features to NFs.  Send the loss status to NFs after processing the intermediate data</a:t>
            </a:r>
            <a:endPar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20" name="Freeform: Shape 119">
            <a:extLst>
              <a:ext uri="{FF2B5EF4-FFF2-40B4-BE49-F238E27FC236}">
                <a16:creationId xmlns:a16="http://schemas.microsoft.com/office/drawing/2014/main" id="{D2BC4F5C-0CA4-E287-56FC-5D97B64B8868}"/>
              </a:ext>
            </a:extLst>
          </p:cNvPr>
          <p:cNvSpPr/>
          <p:nvPr/>
        </p:nvSpPr>
        <p:spPr>
          <a:xfrm>
            <a:off x="13446309" y="4598341"/>
            <a:ext cx="1352550" cy="309033"/>
          </a:xfrm>
          <a:custGeom>
            <a:avLst/>
            <a:gdLst>
              <a:gd name="connsiteX0" fmla="*/ 0 w 1352550"/>
              <a:gd name="connsiteY0" fmla="*/ 0 h 309033"/>
              <a:gd name="connsiteX1" fmla="*/ 419100 w 1352550"/>
              <a:gd name="connsiteY1" fmla="*/ 266700 h 309033"/>
              <a:gd name="connsiteX2" fmla="*/ 1352550 w 1352550"/>
              <a:gd name="connsiteY2" fmla="*/ 304800 h 309033"/>
            </a:gdLst>
            <a:ahLst/>
            <a:cxnLst>
              <a:cxn ang="0">
                <a:pos x="connsiteX0" y="connsiteY0"/>
              </a:cxn>
              <a:cxn ang="0">
                <a:pos x="connsiteX1" y="connsiteY1"/>
              </a:cxn>
              <a:cxn ang="0">
                <a:pos x="connsiteX2" y="connsiteY2"/>
              </a:cxn>
            </a:cxnLst>
            <a:rect l="l" t="t" r="r" b="b"/>
            <a:pathLst>
              <a:path w="1352550" h="309033">
                <a:moveTo>
                  <a:pt x="0" y="0"/>
                </a:moveTo>
                <a:cubicBezTo>
                  <a:pt x="96837" y="107950"/>
                  <a:pt x="193675" y="215900"/>
                  <a:pt x="419100" y="266700"/>
                </a:cubicBezTo>
                <a:cubicBezTo>
                  <a:pt x="644525" y="317500"/>
                  <a:pt x="998537" y="311150"/>
                  <a:pt x="1352550" y="304800"/>
                </a:cubicBezTo>
              </a:path>
            </a:pathLst>
          </a:custGeom>
          <a:noFill/>
          <a:ln w="28575" cap="flat">
            <a:solidFill>
              <a:schemeClr val="tx1"/>
            </a:solidFill>
            <a:prstDash val="dash"/>
            <a:miter lim="400000"/>
            <a:headEnd type="none" w="med" len="med"/>
            <a:tailEnd type="triangle" w="lg" len="lg"/>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en-US" sz="1800" b="0" i="0" u="none" strike="noStrike" cap="none" spc="0" normalizeH="0" baseline="0">
              <a:ln>
                <a:noFill/>
              </a:ln>
              <a:solidFill>
                <a:schemeClr val="tx1"/>
              </a:solidFill>
              <a:effectLst/>
              <a:uFillTx/>
            </a:endParaRPr>
          </a:p>
        </p:txBody>
      </p:sp>
      <p:sp>
        <p:nvSpPr>
          <p:cNvPr id="121" name="TextBox 120">
            <a:extLst>
              <a:ext uri="{FF2B5EF4-FFF2-40B4-BE49-F238E27FC236}">
                <a16:creationId xmlns:a16="http://schemas.microsoft.com/office/drawing/2014/main" id="{82E6483A-8CB5-4C5A-13DC-CD2712DA0D06}"/>
              </a:ext>
            </a:extLst>
          </p:cNvPr>
          <p:cNvSpPr txBox="1"/>
          <p:nvPr/>
        </p:nvSpPr>
        <p:spPr>
          <a:xfrm>
            <a:off x="8357472" y="4388028"/>
            <a:ext cx="3703348" cy="3590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rPr>
              <a:t>UL: Intermediate data update. </a:t>
            </a:r>
          </a:p>
        </p:txBody>
      </p:sp>
      <p:sp>
        <p:nvSpPr>
          <p:cNvPr id="122" name="Freeform: Shape 121">
            <a:extLst>
              <a:ext uri="{FF2B5EF4-FFF2-40B4-BE49-F238E27FC236}">
                <a16:creationId xmlns:a16="http://schemas.microsoft.com/office/drawing/2014/main" id="{A0DAA487-3369-6635-B640-360D2AC459B6}"/>
              </a:ext>
            </a:extLst>
          </p:cNvPr>
          <p:cNvSpPr/>
          <p:nvPr/>
        </p:nvSpPr>
        <p:spPr>
          <a:xfrm>
            <a:off x="8826671" y="4679872"/>
            <a:ext cx="1125415" cy="514045"/>
          </a:xfrm>
          <a:custGeom>
            <a:avLst/>
            <a:gdLst>
              <a:gd name="connsiteX0" fmla="*/ 1125415 w 1125415"/>
              <a:gd name="connsiteY0" fmla="*/ 0 h 514045"/>
              <a:gd name="connsiteX1" fmla="*/ 797169 w 1125415"/>
              <a:gd name="connsiteY1" fmla="*/ 468923 h 514045"/>
              <a:gd name="connsiteX2" fmla="*/ 0 w 1125415"/>
              <a:gd name="connsiteY2" fmla="*/ 468923 h 514045"/>
            </a:gdLst>
            <a:ahLst/>
            <a:cxnLst>
              <a:cxn ang="0">
                <a:pos x="connsiteX0" y="connsiteY0"/>
              </a:cxn>
              <a:cxn ang="0">
                <a:pos x="connsiteX1" y="connsiteY1"/>
              </a:cxn>
              <a:cxn ang="0">
                <a:pos x="connsiteX2" y="connsiteY2"/>
              </a:cxn>
            </a:cxnLst>
            <a:rect l="l" t="t" r="r" b="b"/>
            <a:pathLst>
              <a:path w="1125415" h="514045">
                <a:moveTo>
                  <a:pt x="1125415" y="0"/>
                </a:moveTo>
                <a:cubicBezTo>
                  <a:pt x="1055076" y="195384"/>
                  <a:pt x="984738" y="390769"/>
                  <a:pt x="797169" y="468923"/>
                </a:cubicBezTo>
                <a:cubicBezTo>
                  <a:pt x="609600" y="547077"/>
                  <a:pt x="304800" y="508000"/>
                  <a:pt x="0" y="468923"/>
                </a:cubicBezTo>
              </a:path>
            </a:pathLst>
          </a:custGeom>
          <a:noFill/>
          <a:ln w="28575" cap="flat">
            <a:solidFill>
              <a:schemeClr val="tx1"/>
            </a:solidFill>
            <a:prstDash val="dash"/>
            <a:miter lim="400000"/>
            <a:headEnd type="none" w="med" len="med"/>
            <a:tailEnd type="triangle" w="lg" len="lg"/>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en-US" sz="1800" b="0" i="0" u="none" strike="noStrike" cap="none" spc="0" normalizeH="0" baseline="0">
              <a:ln>
                <a:noFill/>
              </a:ln>
              <a:solidFill>
                <a:srgbClr val="000000"/>
              </a:solidFill>
              <a:effectLst/>
              <a:uFillTx/>
            </a:endParaRPr>
          </a:p>
        </p:txBody>
      </p:sp>
      <p:sp>
        <p:nvSpPr>
          <p:cNvPr id="123" name="TextBox 122">
            <a:extLst>
              <a:ext uri="{FF2B5EF4-FFF2-40B4-BE49-F238E27FC236}">
                <a16:creationId xmlns:a16="http://schemas.microsoft.com/office/drawing/2014/main" id="{F1F28028-D164-095F-027F-8E52225D6A1D}"/>
              </a:ext>
            </a:extLst>
          </p:cNvPr>
          <p:cNvSpPr txBox="1"/>
          <p:nvPr/>
        </p:nvSpPr>
        <p:spPr>
          <a:xfrm>
            <a:off x="12755938" y="10774757"/>
            <a:ext cx="11085699" cy="61555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lang="en-US" sz="2000" dirty="0"/>
              <a:t>N</a:t>
            </a:r>
            <a:r>
              <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rPr>
              <a:t>Fx </a:t>
            </a:r>
            <a:r>
              <a:rPr lang="en-US" sz="2000" dirty="0"/>
              <a:t>receives the initial model from NWDAF, performs the training/inference with the local data set.  NFx updates its local model based on the loss status. </a:t>
            </a:r>
            <a:endParaRPr kumimoji="0" 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3" name="TextBox 2">
            <a:extLst>
              <a:ext uri="{FF2B5EF4-FFF2-40B4-BE49-F238E27FC236}">
                <a16:creationId xmlns:a16="http://schemas.microsoft.com/office/drawing/2014/main" id="{11948AEE-60C4-E658-6341-A45FA53BA7E4}"/>
              </a:ext>
            </a:extLst>
          </p:cNvPr>
          <p:cNvSpPr txBox="1"/>
          <p:nvPr/>
        </p:nvSpPr>
        <p:spPr>
          <a:xfrm flipH="1">
            <a:off x="7292469" y="8822384"/>
            <a:ext cx="2047804" cy="71814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pPr>
            <a:r>
              <a:rPr kumimoji="0" lang="en-US" sz="2000" b="1" i="0" u="none" strike="noStrike" cap="none" spc="0" normalizeH="0" baseline="0" dirty="0">
                <a:ln>
                  <a:noFill/>
                </a:ln>
                <a:solidFill>
                  <a:schemeClr val="accent1"/>
                </a:solidFill>
                <a:effectLst/>
                <a:uFillTx/>
                <a:latin typeface="Helvetica Neue"/>
                <a:ea typeface="Helvetica Neue"/>
                <a:cs typeface="Helvetica Neue"/>
                <a:sym typeface="Helvetica Neue"/>
              </a:rPr>
              <a:t>Area Of Interest (</a:t>
            </a:r>
            <a:r>
              <a:rPr kumimoji="0" lang="en-US" sz="2000" b="1" i="0" u="none" strike="noStrike" cap="none" spc="0" normalizeH="0" baseline="0" dirty="0" err="1">
                <a:ln>
                  <a:noFill/>
                </a:ln>
                <a:solidFill>
                  <a:schemeClr val="accent1"/>
                </a:solidFill>
                <a:effectLst/>
                <a:uFillTx/>
                <a:latin typeface="Helvetica Neue"/>
                <a:ea typeface="Helvetica Neue"/>
                <a:cs typeface="Helvetica Neue"/>
                <a:sym typeface="Helvetica Neue"/>
              </a:rPr>
              <a:t>AoI</a:t>
            </a:r>
            <a:r>
              <a:rPr kumimoji="0" lang="en-US" sz="2000" b="1" i="0" u="none" strike="noStrike" cap="none" spc="0" normalizeH="0" baseline="0" dirty="0">
                <a:ln>
                  <a:noFill/>
                </a:ln>
                <a:solidFill>
                  <a:schemeClr val="accent1"/>
                </a:solidFill>
                <a:effectLst/>
                <a:uFillTx/>
                <a:latin typeface="Helvetica Neue"/>
                <a:ea typeface="Helvetica Neue"/>
                <a:cs typeface="Helvetica Neue"/>
                <a:sym typeface="Helvetica Neue"/>
              </a:rPr>
              <a:t>)</a:t>
            </a:r>
          </a:p>
        </p:txBody>
      </p:sp>
      <p:sp>
        <p:nvSpPr>
          <p:cNvPr id="4" name="Rectangle: Rounded Corners 3">
            <a:extLst>
              <a:ext uri="{FF2B5EF4-FFF2-40B4-BE49-F238E27FC236}">
                <a16:creationId xmlns:a16="http://schemas.microsoft.com/office/drawing/2014/main" id="{42E886D6-FF23-778C-2423-B4A16701076B}"/>
              </a:ext>
            </a:extLst>
          </p:cNvPr>
          <p:cNvSpPr/>
          <p:nvPr/>
        </p:nvSpPr>
        <p:spPr>
          <a:xfrm>
            <a:off x="1152928" y="7111385"/>
            <a:ext cx="1199370" cy="544830"/>
          </a:xfrm>
          <a:prstGeom prst="roundRect">
            <a:avLst/>
          </a:prstGeom>
          <a:solidFill>
            <a:schemeClr val="bg1"/>
          </a:solidFill>
          <a:ln w="38100" cap="flat">
            <a:solidFill>
              <a:schemeClr val="accent1"/>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chemeClr val="accent1"/>
                </a:solidFill>
                <a:effectLst/>
                <a:uFillTx/>
                <a:latin typeface="+mn-lt"/>
                <a:ea typeface="+mn-ea"/>
                <a:cs typeface="+mn-cs"/>
                <a:sym typeface="Helvetica Neue Medium"/>
              </a:rPr>
              <a:t>NWDAF Client</a:t>
            </a:r>
          </a:p>
        </p:txBody>
      </p:sp>
      <p:sp>
        <p:nvSpPr>
          <p:cNvPr id="7" name="Rectangle: Rounded Corners 6">
            <a:extLst>
              <a:ext uri="{FF2B5EF4-FFF2-40B4-BE49-F238E27FC236}">
                <a16:creationId xmlns:a16="http://schemas.microsoft.com/office/drawing/2014/main" id="{DE51E91E-0CE4-9665-C00F-B45B30CCA0FB}"/>
              </a:ext>
            </a:extLst>
          </p:cNvPr>
          <p:cNvSpPr/>
          <p:nvPr/>
        </p:nvSpPr>
        <p:spPr>
          <a:xfrm>
            <a:off x="3378316" y="7125481"/>
            <a:ext cx="1199370" cy="544830"/>
          </a:xfrm>
          <a:prstGeom prst="roundRect">
            <a:avLst/>
          </a:prstGeom>
          <a:solidFill>
            <a:schemeClr val="bg1"/>
          </a:solidFill>
          <a:ln w="38100" cap="flat">
            <a:solidFill>
              <a:schemeClr val="accent1"/>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chemeClr val="accent1"/>
                </a:solidFill>
                <a:effectLst/>
                <a:uFillTx/>
                <a:latin typeface="+mn-lt"/>
                <a:ea typeface="+mn-ea"/>
                <a:cs typeface="+mn-cs"/>
                <a:sym typeface="Helvetica Neue Medium"/>
              </a:rPr>
              <a:t>NWDAF Client</a:t>
            </a:r>
          </a:p>
        </p:txBody>
      </p:sp>
      <p:sp>
        <p:nvSpPr>
          <p:cNvPr id="8" name="Rectangle: Rounded Corners 7">
            <a:extLst>
              <a:ext uri="{FF2B5EF4-FFF2-40B4-BE49-F238E27FC236}">
                <a16:creationId xmlns:a16="http://schemas.microsoft.com/office/drawing/2014/main" id="{ECBB2ADB-18A7-16C4-50AC-D1671FC13838}"/>
              </a:ext>
            </a:extLst>
          </p:cNvPr>
          <p:cNvSpPr/>
          <p:nvPr/>
        </p:nvSpPr>
        <p:spPr>
          <a:xfrm>
            <a:off x="6521133" y="7111385"/>
            <a:ext cx="1199370" cy="544830"/>
          </a:xfrm>
          <a:prstGeom prst="roundRect">
            <a:avLst/>
          </a:prstGeom>
          <a:solidFill>
            <a:schemeClr val="bg1"/>
          </a:solidFill>
          <a:ln w="38100" cap="flat">
            <a:solidFill>
              <a:schemeClr val="accent1"/>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chemeClr val="accent1"/>
                </a:solidFill>
                <a:effectLst/>
                <a:uFillTx/>
                <a:latin typeface="+mn-lt"/>
                <a:ea typeface="+mn-ea"/>
                <a:cs typeface="+mn-cs"/>
                <a:sym typeface="Helvetica Neue Medium"/>
              </a:rPr>
              <a:t>NWDAF Client</a:t>
            </a:r>
          </a:p>
        </p:txBody>
      </p:sp>
      <p:sp>
        <p:nvSpPr>
          <p:cNvPr id="9" name="Rectangle: Rounded Corners 8">
            <a:extLst>
              <a:ext uri="{FF2B5EF4-FFF2-40B4-BE49-F238E27FC236}">
                <a16:creationId xmlns:a16="http://schemas.microsoft.com/office/drawing/2014/main" id="{1A883B9B-6501-2F47-28F7-8939D3450268}"/>
              </a:ext>
            </a:extLst>
          </p:cNvPr>
          <p:cNvSpPr/>
          <p:nvPr/>
        </p:nvSpPr>
        <p:spPr>
          <a:xfrm>
            <a:off x="9108592" y="7093815"/>
            <a:ext cx="1199370" cy="544830"/>
          </a:xfrm>
          <a:prstGeom prst="roundRect">
            <a:avLst/>
          </a:prstGeom>
          <a:solidFill>
            <a:schemeClr val="bg1"/>
          </a:solidFill>
          <a:ln w="38100" cap="flat">
            <a:solidFill>
              <a:schemeClr val="accent1"/>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chemeClr val="accent1"/>
                </a:solidFill>
                <a:effectLst/>
                <a:uFillTx/>
                <a:latin typeface="+mn-lt"/>
                <a:ea typeface="+mn-ea"/>
                <a:cs typeface="+mn-cs"/>
                <a:sym typeface="Helvetica Neue Medium"/>
              </a:rPr>
              <a:t>NWDAF Client</a:t>
            </a:r>
          </a:p>
        </p:txBody>
      </p:sp>
      <p:sp>
        <p:nvSpPr>
          <p:cNvPr id="23" name="Rectangle: Rounded Corners 22">
            <a:extLst>
              <a:ext uri="{FF2B5EF4-FFF2-40B4-BE49-F238E27FC236}">
                <a16:creationId xmlns:a16="http://schemas.microsoft.com/office/drawing/2014/main" id="{40636C74-850F-AE39-29BD-50A367F066E2}"/>
              </a:ext>
            </a:extLst>
          </p:cNvPr>
          <p:cNvSpPr/>
          <p:nvPr/>
        </p:nvSpPr>
        <p:spPr>
          <a:xfrm>
            <a:off x="13277427" y="7171707"/>
            <a:ext cx="1199370" cy="544830"/>
          </a:xfrm>
          <a:prstGeom prst="roundRect">
            <a:avLst/>
          </a:prstGeom>
          <a:solidFill>
            <a:schemeClr val="bg1"/>
          </a:solidFill>
          <a:ln w="381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rgbClr val="0000FF"/>
                </a:solidFill>
                <a:effectLst/>
                <a:uFillTx/>
                <a:latin typeface="+mn-lt"/>
                <a:ea typeface="+mn-ea"/>
                <a:cs typeface="+mn-cs"/>
                <a:sym typeface="Helvetica Neue Medium"/>
              </a:rPr>
              <a:t>NWDAF Client</a:t>
            </a:r>
          </a:p>
        </p:txBody>
      </p:sp>
      <p:sp>
        <p:nvSpPr>
          <p:cNvPr id="24" name="Rectangle: Rounded Corners 23">
            <a:extLst>
              <a:ext uri="{FF2B5EF4-FFF2-40B4-BE49-F238E27FC236}">
                <a16:creationId xmlns:a16="http://schemas.microsoft.com/office/drawing/2014/main" id="{B0806D89-A369-6490-C65D-C2E996EE63CF}"/>
              </a:ext>
            </a:extLst>
          </p:cNvPr>
          <p:cNvSpPr/>
          <p:nvPr/>
        </p:nvSpPr>
        <p:spPr>
          <a:xfrm>
            <a:off x="15564099" y="7209810"/>
            <a:ext cx="1199370" cy="544830"/>
          </a:xfrm>
          <a:prstGeom prst="roundRect">
            <a:avLst/>
          </a:prstGeom>
          <a:solidFill>
            <a:schemeClr val="bg1"/>
          </a:solidFill>
          <a:ln w="381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rgbClr val="0000FF"/>
                </a:solidFill>
                <a:effectLst/>
                <a:uFillTx/>
                <a:latin typeface="+mn-lt"/>
                <a:ea typeface="+mn-ea"/>
                <a:cs typeface="+mn-cs"/>
                <a:sym typeface="Helvetica Neue Medium"/>
              </a:rPr>
              <a:t>NWDAF Client</a:t>
            </a:r>
          </a:p>
        </p:txBody>
      </p:sp>
      <p:sp>
        <p:nvSpPr>
          <p:cNvPr id="25" name="Rectangle: Rounded Corners 24">
            <a:extLst>
              <a:ext uri="{FF2B5EF4-FFF2-40B4-BE49-F238E27FC236}">
                <a16:creationId xmlns:a16="http://schemas.microsoft.com/office/drawing/2014/main" id="{52D986DE-8C01-63D7-4202-0696A514C14D}"/>
              </a:ext>
            </a:extLst>
          </p:cNvPr>
          <p:cNvSpPr/>
          <p:nvPr/>
        </p:nvSpPr>
        <p:spPr>
          <a:xfrm>
            <a:off x="18561695" y="7171707"/>
            <a:ext cx="1199370" cy="544830"/>
          </a:xfrm>
          <a:prstGeom prst="roundRect">
            <a:avLst/>
          </a:prstGeom>
          <a:solidFill>
            <a:schemeClr val="bg1"/>
          </a:solidFill>
          <a:ln w="381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rgbClr val="0000FF"/>
                </a:solidFill>
                <a:effectLst/>
                <a:uFillTx/>
                <a:latin typeface="+mn-lt"/>
                <a:ea typeface="+mn-ea"/>
                <a:cs typeface="+mn-cs"/>
                <a:sym typeface="Helvetica Neue Medium"/>
              </a:rPr>
              <a:t>NWDAF Client</a:t>
            </a:r>
          </a:p>
        </p:txBody>
      </p:sp>
      <p:sp>
        <p:nvSpPr>
          <p:cNvPr id="40" name="Rectangle: Rounded Corners 39">
            <a:extLst>
              <a:ext uri="{FF2B5EF4-FFF2-40B4-BE49-F238E27FC236}">
                <a16:creationId xmlns:a16="http://schemas.microsoft.com/office/drawing/2014/main" id="{4DA3D6C1-F904-1B0D-4FFD-7C51DBC4F5ED}"/>
              </a:ext>
            </a:extLst>
          </p:cNvPr>
          <p:cNvSpPr/>
          <p:nvPr/>
        </p:nvSpPr>
        <p:spPr>
          <a:xfrm>
            <a:off x="21301731" y="7171707"/>
            <a:ext cx="1199370" cy="544830"/>
          </a:xfrm>
          <a:prstGeom prst="roundRect">
            <a:avLst/>
          </a:prstGeom>
          <a:solidFill>
            <a:schemeClr val="bg1"/>
          </a:solidFill>
          <a:ln w="38100" cap="flat">
            <a:solidFill>
              <a:srgbClr val="0000FF"/>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600" i="0" u="none" strike="noStrike" cap="none" spc="0" normalizeH="0" baseline="0" dirty="0">
                <a:ln>
                  <a:noFill/>
                </a:ln>
                <a:solidFill>
                  <a:srgbClr val="0000FF"/>
                </a:solidFill>
                <a:effectLst/>
                <a:uFillTx/>
                <a:latin typeface="+mn-lt"/>
                <a:ea typeface="+mn-ea"/>
                <a:cs typeface="+mn-cs"/>
                <a:sym typeface="Helvetica Neue Medium"/>
              </a:rPr>
              <a:t>NWDAF Client</a:t>
            </a:r>
          </a:p>
        </p:txBody>
      </p:sp>
      <p:sp>
        <p:nvSpPr>
          <p:cNvPr id="46" name="TextBox 45">
            <a:extLst>
              <a:ext uri="{FF2B5EF4-FFF2-40B4-BE49-F238E27FC236}">
                <a16:creationId xmlns:a16="http://schemas.microsoft.com/office/drawing/2014/main" id="{5A16705D-87AF-2EA0-C98D-1C225079F3D8}"/>
              </a:ext>
            </a:extLst>
          </p:cNvPr>
          <p:cNvSpPr txBox="1"/>
          <p:nvPr/>
        </p:nvSpPr>
        <p:spPr>
          <a:xfrm flipH="1">
            <a:off x="2089951" y="11723054"/>
            <a:ext cx="21037897" cy="12105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NOTE: </a:t>
            </a:r>
          </a:p>
          <a:p>
            <a:pPr marL="342900" marR="0" indent="-342900" algn="l" defTabSz="825500" rtl="0" fontAlgn="auto" latinLnBrk="0" hangingPunct="0">
              <a:lnSpc>
                <a:spcPct val="100000"/>
              </a:lnSpc>
              <a:spcBef>
                <a:spcPts val="0"/>
              </a:spcBef>
              <a:spcAft>
                <a:spcPts val="0"/>
              </a:spcAft>
              <a:buClrTx/>
              <a:buSzTx/>
              <a:buFontTx/>
              <a:buChar char="-"/>
            </a:pPr>
            <a:r>
              <a:rPr kumimoji="0" lang="en-US" sz="2400" b="0" i="0" u="none" strike="noStrike" cap="none" spc="0" normalizeH="0" baseline="0" dirty="0">
                <a:ln>
                  <a:noFill/>
                </a:ln>
                <a:solidFill>
                  <a:srgbClr val="000000"/>
                </a:solidFill>
                <a:effectLst/>
                <a:uFillTx/>
                <a:latin typeface="Helvetica Neue"/>
                <a:ea typeface="Helvetica Neue"/>
                <a:cs typeface="Helvetica Neue"/>
                <a:sym typeface="Helvetica Neue"/>
              </a:rPr>
              <a:t>Whether the NWDAF client imbedded into the NF or being standalone is implementation decision and is not subject to be standardized. </a:t>
            </a:r>
          </a:p>
          <a:p>
            <a:pPr marL="342900" marR="0" indent="-342900" algn="l" defTabSz="825500" rtl="0" fontAlgn="auto" latinLnBrk="0" hangingPunct="0">
              <a:lnSpc>
                <a:spcPct val="100000"/>
              </a:lnSpc>
              <a:spcBef>
                <a:spcPts val="0"/>
              </a:spcBef>
              <a:spcAft>
                <a:spcPts val="0"/>
              </a:spcAft>
              <a:buClrTx/>
              <a:buSzTx/>
              <a:buFontTx/>
              <a:buChar char="-"/>
            </a:pPr>
            <a:r>
              <a:rPr lang="en-US" sz="2400" b="0" dirty="0"/>
              <a:t>In case of standalone NWDAF client, it may serve more than a NF instance and it is local implementation decision and not subject to be standardized.</a:t>
            </a:r>
            <a:endParaRPr kumimoji="0" 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202067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922BF-6A57-49B2-0E84-192EE665D295}"/>
              </a:ext>
            </a:extLst>
          </p:cNvPr>
          <p:cNvSpPr>
            <a:spLocks noGrp="1"/>
          </p:cNvSpPr>
          <p:nvPr>
            <p:ph type="title"/>
          </p:nvPr>
        </p:nvSpPr>
        <p:spPr/>
        <p:txBody>
          <a:bodyPr>
            <a:normAutofit fontScale="90000"/>
          </a:bodyPr>
          <a:lstStyle/>
          <a:p>
            <a:r>
              <a:rPr lang="en-US" b="1" dirty="0"/>
              <a:t>Benefits for VFL support For Signaling Storm Prediction </a:t>
            </a:r>
          </a:p>
        </p:txBody>
      </p:sp>
      <p:sp>
        <p:nvSpPr>
          <p:cNvPr id="3" name="Text Placeholder 2">
            <a:extLst>
              <a:ext uri="{FF2B5EF4-FFF2-40B4-BE49-F238E27FC236}">
                <a16:creationId xmlns:a16="http://schemas.microsoft.com/office/drawing/2014/main" id="{BF7E8F68-0059-B80E-14EF-B4FD8E11F439}"/>
              </a:ext>
            </a:extLst>
          </p:cNvPr>
          <p:cNvSpPr>
            <a:spLocks noGrp="1"/>
          </p:cNvSpPr>
          <p:nvPr>
            <p:ph type="body" sz="quarter" idx="10"/>
          </p:nvPr>
        </p:nvSpPr>
        <p:spPr>
          <a:xfrm>
            <a:off x="771113" y="2994380"/>
            <a:ext cx="22841774" cy="9899465"/>
          </a:xfrm>
        </p:spPr>
        <p:txBody>
          <a:bodyPr>
            <a:normAutofit/>
          </a:bodyPr>
          <a:lstStyle/>
          <a:p>
            <a:pPr marL="685800" indent="-685800">
              <a:lnSpc>
                <a:spcPts val="6000"/>
              </a:lnSpc>
              <a:spcAft>
                <a:spcPts val="3600"/>
              </a:spcAft>
              <a:buFont typeface="Wingdings" panose="05000000000000000000" pitchFamily="2" charset="2"/>
              <a:buChar char="ü"/>
            </a:pPr>
            <a:r>
              <a:rPr lang="en-US" sz="3600" dirty="0"/>
              <a:t>Simplify Multi-vendor training model and training data interoperability </a:t>
            </a:r>
          </a:p>
          <a:p>
            <a:pPr marL="1955800" lvl="1" indent="-685800">
              <a:lnSpc>
                <a:spcPts val="6000"/>
              </a:lnSpc>
              <a:spcAft>
                <a:spcPts val="3600"/>
              </a:spcAft>
              <a:buFont typeface="Wingdings" panose="05000000000000000000" pitchFamily="2" charset="2"/>
              <a:buChar char="ü"/>
            </a:pPr>
            <a:r>
              <a:rPr lang="en-US" sz="3600" dirty="0"/>
              <a:t>Different NFs from different vendors would have their own specific implementation which could impact the design of the training mode and dataset.  Leveraging VFL requires only the coordination of the training output across vendors’ NFs. </a:t>
            </a:r>
          </a:p>
          <a:p>
            <a:pPr marL="685800" indent="-685800">
              <a:lnSpc>
                <a:spcPts val="6000"/>
              </a:lnSpc>
              <a:spcAft>
                <a:spcPts val="3600"/>
              </a:spcAft>
              <a:buFont typeface="Wingdings" panose="05000000000000000000" pitchFamily="2" charset="2"/>
              <a:buChar char="ü"/>
            </a:pPr>
            <a:r>
              <a:rPr lang="en-US" sz="3600" dirty="0"/>
              <a:t>Significant reductions of the signaling traffic for AI/ML training and inference operation (compared against NWDAF direct collection of the raw data from 5GC NFs)</a:t>
            </a:r>
          </a:p>
          <a:p>
            <a:pPr marL="685800" indent="-685800">
              <a:lnSpc>
                <a:spcPts val="6000"/>
              </a:lnSpc>
              <a:spcAft>
                <a:spcPts val="3600"/>
              </a:spcAft>
              <a:buFont typeface="Wingdings" panose="05000000000000000000" pitchFamily="2" charset="2"/>
              <a:buChar char="ü"/>
            </a:pPr>
            <a:r>
              <a:rPr lang="en-US" sz="3600" dirty="0"/>
              <a:t>Provide privacy for local training data and training model</a:t>
            </a:r>
          </a:p>
          <a:p>
            <a:pPr marL="685800" indent="-685800">
              <a:lnSpc>
                <a:spcPts val="6000"/>
              </a:lnSpc>
              <a:spcAft>
                <a:spcPts val="3600"/>
              </a:spcAft>
              <a:buFont typeface="Wingdings" panose="05000000000000000000" pitchFamily="2" charset="2"/>
              <a:buChar char="ü"/>
            </a:pPr>
            <a:r>
              <a:rPr lang="en-US" sz="3600" dirty="0"/>
              <a:t>Furthermore, the above benefits are not limited to the signaling storm prediction. Many other analytics also benefit from VFL</a:t>
            </a:r>
          </a:p>
        </p:txBody>
      </p:sp>
    </p:spTree>
    <p:extLst>
      <p:ext uri="{BB962C8B-B14F-4D97-AF65-F5344CB8AC3E}">
        <p14:creationId xmlns:p14="http://schemas.microsoft.com/office/powerpoint/2010/main" val="2702508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7AE3-9F3F-A2B9-AC4E-0A0522A6418C}"/>
              </a:ext>
            </a:extLst>
          </p:cNvPr>
          <p:cNvSpPr>
            <a:spLocks noGrp="1"/>
          </p:cNvSpPr>
          <p:nvPr>
            <p:ph type="title"/>
          </p:nvPr>
        </p:nvSpPr>
        <p:spPr/>
        <p:txBody>
          <a:bodyPr/>
          <a:lstStyle/>
          <a:p>
            <a:r>
              <a:rPr lang="en-US" b="1" dirty="0"/>
              <a:t>Conclusions</a:t>
            </a:r>
          </a:p>
        </p:txBody>
      </p:sp>
      <p:sp>
        <p:nvSpPr>
          <p:cNvPr id="3" name="标题 4">
            <a:extLst>
              <a:ext uri="{FF2B5EF4-FFF2-40B4-BE49-F238E27FC236}">
                <a16:creationId xmlns:a16="http://schemas.microsoft.com/office/drawing/2014/main" id="{D51ACF7B-A584-CA29-CE38-1D6FCBDD04ED}"/>
              </a:ext>
            </a:extLst>
          </p:cNvPr>
          <p:cNvSpPr txBox="1">
            <a:spLocks/>
          </p:cNvSpPr>
          <p:nvPr/>
        </p:nvSpPr>
        <p:spPr>
          <a:xfrm>
            <a:off x="514982" y="2641601"/>
            <a:ext cx="23103298" cy="6219369"/>
          </a:xfrm>
          <a:prstGeom prst="rect">
            <a:avLst/>
          </a:prstGeom>
        </p:spPr>
        <p:txBody>
          <a:bodyPr vert="horz" lIns="91440" tIns="45720" rIns="91440" bIns="45720" rtlCol="0" anchor="t">
            <a:normAutofit/>
          </a:bodyPr>
          <a:lstStyle>
            <a:lvl1pPr marL="0" marR="0" indent="0" algn="ctr" defTabSz="825500" latinLnBrk="0">
              <a:lnSpc>
                <a:spcPct val="100000"/>
              </a:lnSpc>
              <a:spcBef>
                <a:spcPts val="0"/>
              </a:spcBef>
              <a:spcAft>
                <a:spcPts val="0"/>
              </a:spcAft>
              <a:buClrTx/>
              <a:buSzTx/>
              <a:buFontTx/>
              <a:buNone/>
              <a:defRPr sz="6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algn="l" hangingPunct="1"/>
            <a:r>
              <a:rPr kumimoji="1" lang="en-US" altLang="zh-CN" sz="4400" dirty="0">
                <a:solidFill>
                  <a:schemeClr val="tx1"/>
                </a:solidFill>
                <a:latin typeface="Abadi" panose="020B0604020104020204" pitchFamily="34" charset="0"/>
              </a:rPr>
              <a:t>The mechanism and the benefits of VFL to support distributed collaborative learning have been well studied by many researchers.  This presentation further demonstrates how to leverage the VFL approach to enable efficient and effective signaling storm and QoE prediction.</a:t>
            </a:r>
          </a:p>
          <a:p>
            <a:pPr algn="l" hangingPunct="1"/>
            <a:endParaRPr kumimoji="1" lang="en-US" altLang="zh-CN" sz="4400" dirty="0">
              <a:solidFill>
                <a:schemeClr val="tx1"/>
              </a:solidFill>
              <a:latin typeface="Abadi" panose="020B0604020104020204" pitchFamily="34" charset="0"/>
            </a:endParaRPr>
          </a:p>
          <a:p>
            <a:pPr algn="l" hangingPunct="1"/>
            <a:r>
              <a:rPr kumimoji="1" lang="en-US" altLang="zh-CN" sz="4400" dirty="0">
                <a:solidFill>
                  <a:schemeClr val="tx1"/>
                </a:solidFill>
                <a:latin typeface="Abadi" panose="020B0604020104020204" pitchFamily="34" charset="0"/>
              </a:rPr>
              <a:t>One should recognize the valuable 5GC feature for supporting VFL distributed collaborative learning feature in 5G system in Rel-19 in order provide a more robust and reliable 5G advanced system.    </a:t>
            </a:r>
            <a:endParaRPr kumimoji="1" lang="zh-CN" altLang="en-US" sz="4400" dirty="0">
              <a:solidFill>
                <a:schemeClr val="tx1"/>
              </a:solidFill>
              <a:latin typeface="Abadi" panose="020B0604020104020204" pitchFamily="34" charset="0"/>
            </a:endParaRPr>
          </a:p>
        </p:txBody>
      </p:sp>
    </p:spTree>
    <p:extLst>
      <p:ext uri="{BB962C8B-B14F-4D97-AF65-F5344CB8AC3E}">
        <p14:creationId xmlns:p14="http://schemas.microsoft.com/office/powerpoint/2010/main" val="158839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248C3-30E1-D232-FA6F-4DF36A801391}"/>
              </a:ext>
            </a:extLst>
          </p:cNvPr>
          <p:cNvSpPr>
            <a:spLocks noGrp="1"/>
          </p:cNvSpPr>
          <p:nvPr>
            <p:ph type="title"/>
          </p:nvPr>
        </p:nvSpPr>
        <p:spPr>
          <a:xfrm>
            <a:off x="4210050" y="5257076"/>
            <a:ext cx="15144750" cy="1695050"/>
          </a:xfrm>
        </p:spPr>
        <p:txBody>
          <a:bodyPr>
            <a:normAutofit/>
          </a:bodyPr>
          <a:lstStyle/>
          <a:p>
            <a:r>
              <a:rPr lang="en-US" sz="8800" dirty="0"/>
              <a:t>Backup Slide</a:t>
            </a:r>
          </a:p>
        </p:txBody>
      </p:sp>
    </p:spTree>
    <p:extLst>
      <p:ext uri="{BB962C8B-B14F-4D97-AF65-F5344CB8AC3E}">
        <p14:creationId xmlns:p14="http://schemas.microsoft.com/office/powerpoint/2010/main" val="179654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87EB2F-6526-0DEF-7B1A-02A5E68A4352}"/>
              </a:ext>
            </a:extLst>
          </p:cNvPr>
          <p:cNvSpPr txBox="1"/>
          <p:nvPr/>
        </p:nvSpPr>
        <p:spPr>
          <a:xfrm>
            <a:off x="390525" y="1686908"/>
            <a:ext cx="10372725" cy="489364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0" marR="0" algn="l">
              <a:spcBef>
                <a:spcPts val="0"/>
              </a:spcBef>
              <a:spcAft>
                <a:spcPts val="0"/>
              </a:spcAft>
            </a:pPr>
            <a:r>
              <a:rPr lang="en-US" sz="2400" dirty="0">
                <a:effectLst/>
                <a:latin typeface="Abadi" panose="020B0604020104020204" pitchFamily="34" charset="0"/>
                <a:ea typeface="MS PGothic" panose="020B0600070205080204" pitchFamily="34" charset="-128"/>
              </a:rPr>
              <a:t>In a VFL system, K data owners collaboratively train a machine learning model while keeping their respective private data {D1, ...DK} local. We use D = D1 ∪ ... ∪ DK to denote the collection of their data. We further denote the features space as X , the label space as Y, and sample ID space as I. Thus, Dk , (Xk, Yk, Ik) is the dataset owned by party k.</a:t>
            </a:r>
          </a:p>
          <a:p>
            <a:pPr marL="0" marR="0">
              <a:spcBef>
                <a:spcPts val="0"/>
              </a:spcBef>
              <a:spcAft>
                <a:spcPts val="0"/>
              </a:spcAft>
            </a:pPr>
            <a:r>
              <a:rPr lang="en-US" sz="2400" i="1" dirty="0">
                <a:effectLst/>
                <a:latin typeface="Abadi" panose="020B0604020104020204" pitchFamily="34" charset="0"/>
                <a:ea typeface="MS PGothic" panose="020B0600070205080204" pitchFamily="34" charset="-128"/>
              </a:rPr>
              <a:t> </a:t>
            </a:r>
            <a:endParaRPr lang="en-US" sz="2400" dirty="0">
              <a:effectLst/>
              <a:latin typeface="Abadi" panose="020B0604020104020204" pitchFamily="34" charset="0"/>
              <a:ea typeface="MS PGothic" panose="020B0600070205080204" pitchFamily="34" charset="-128"/>
            </a:endParaRPr>
          </a:p>
          <a:p>
            <a:pPr marL="0" marR="0" algn="l">
              <a:spcBef>
                <a:spcPts val="0"/>
              </a:spcBef>
              <a:spcAft>
                <a:spcPts val="0"/>
              </a:spcAft>
            </a:pPr>
            <a:r>
              <a:rPr lang="en-US" sz="2400" dirty="0">
                <a:effectLst/>
                <a:latin typeface="Abadi" panose="020B0604020104020204" pitchFamily="34" charset="0"/>
                <a:ea typeface="MS PGothic" panose="020B0600070205080204" pitchFamily="34" charset="-128"/>
              </a:rPr>
              <a:t>After the feature alignment, participating parties can start training the VFL model using the aligned samples. The most common training protocol is using </a:t>
            </a:r>
            <a:r>
              <a:rPr lang="en-US" sz="2400" dirty="0">
                <a:effectLst/>
                <a:highlight>
                  <a:srgbClr val="00FF00"/>
                </a:highlight>
                <a:latin typeface="Abadi" panose="020B0604020104020204" pitchFamily="34" charset="0"/>
                <a:ea typeface="MS PGothic" panose="020B0600070205080204" pitchFamily="34" charset="-128"/>
              </a:rPr>
              <a:t>gradient descent</a:t>
            </a:r>
            <a:r>
              <a:rPr lang="en-US" sz="2400" dirty="0">
                <a:effectLst/>
                <a:latin typeface="Abadi" panose="020B0604020104020204" pitchFamily="34" charset="0"/>
                <a:ea typeface="MS PGothic" panose="020B0600070205080204" pitchFamily="34" charset="-128"/>
              </a:rPr>
              <a:t>, </a:t>
            </a:r>
            <a:r>
              <a:rPr lang="en-US" sz="2400" dirty="0">
                <a:effectLst/>
                <a:highlight>
                  <a:srgbClr val="FFFF00"/>
                </a:highlight>
                <a:latin typeface="Abadi" panose="020B0604020104020204" pitchFamily="34" charset="0"/>
                <a:ea typeface="MS PGothic" panose="020B0600070205080204" pitchFamily="34" charset="-128"/>
              </a:rPr>
              <a:t>which requires parties to transmit local model outputs and corresponding gradients instead of local data</a:t>
            </a:r>
            <a:r>
              <a:rPr lang="en-US" sz="2400" dirty="0">
                <a:effectLst/>
                <a:latin typeface="Abadi" panose="020B0604020104020204" pitchFamily="34" charset="0"/>
                <a:ea typeface="MS PGothic" panose="020B0600070205080204" pitchFamily="34" charset="-128"/>
              </a:rPr>
              <a:t>. Algorithm 1 describes a general VFL training procedure based on neural networks using stochastic gradient descent (SGD). Specifically, each party k computes its local model output Hk = Gi(xk, θk) on a mini-batch of samples x and sends Hk to the active party.</a:t>
            </a:r>
          </a:p>
        </p:txBody>
      </p:sp>
      <p:pic>
        <p:nvPicPr>
          <p:cNvPr id="1026" name="Picture 1">
            <a:extLst>
              <a:ext uri="{FF2B5EF4-FFF2-40B4-BE49-F238E27FC236}">
                <a16:creationId xmlns:a16="http://schemas.microsoft.com/office/drawing/2014/main" id="{8AE52AF4-A033-46C7-DDF0-0D7EC8B0B2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1400" y="1686907"/>
            <a:ext cx="12595763" cy="937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5">
            <a:extLst>
              <a:ext uri="{FF2B5EF4-FFF2-40B4-BE49-F238E27FC236}">
                <a16:creationId xmlns:a16="http://schemas.microsoft.com/office/drawing/2014/main" id="{57DE0E92-7B63-6EC7-BF4C-9C81C4DDA8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37" y="6580555"/>
            <a:ext cx="8724900" cy="121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BAAB9AFE-2D24-8EB7-1497-A2ECE3928530}"/>
              </a:ext>
            </a:extLst>
          </p:cNvPr>
          <p:cNvSpPr txBox="1"/>
          <p:nvPr/>
        </p:nvSpPr>
        <p:spPr>
          <a:xfrm>
            <a:off x="428625" y="7798741"/>
            <a:ext cx="10334625" cy="193899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0" marR="0" algn="l">
              <a:spcBef>
                <a:spcPts val="0"/>
              </a:spcBef>
              <a:spcAft>
                <a:spcPts val="0"/>
              </a:spcAft>
            </a:pPr>
            <a:r>
              <a:rPr lang="en-US" sz="2400" dirty="0">
                <a:effectLst/>
                <a:latin typeface="Abadi" panose="020B0604020104020204" pitchFamily="34" charset="0"/>
                <a:ea typeface="MS PGothic" panose="020B0600070205080204" pitchFamily="34" charset="-128"/>
              </a:rPr>
              <a:t>With all the {</a:t>
            </a:r>
            <a:r>
              <a:rPr lang="en-US" sz="2400" dirty="0" err="1">
                <a:effectLst/>
                <a:latin typeface="Abadi" panose="020B0604020104020204" pitchFamily="34" charset="0"/>
                <a:ea typeface="MS PGothic" panose="020B0600070205080204" pitchFamily="34" charset="-128"/>
              </a:rPr>
              <a:t>Hk</a:t>
            </a:r>
            <a:r>
              <a:rPr lang="en-US" sz="2400" dirty="0">
                <a:effectLst/>
                <a:latin typeface="Abadi" panose="020B0604020104020204" pitchFamily="34" charset="0"/>
                <a:ea typeface="MS PGothic" panose="020B0600070205080204" pitchFamily="34" charset="-128"/>
              </a:rPr>
              <a:t>} K k=1, the active party computes the training loss following Eq. (4). Then, the active party computes the gradients </a:t>
            </a:r>
            <a:r>
              <a:rPr lang="en-US" sz="2400" dirty="0">
                <a:effectLst/>
                <a:highlight>
                  <a:srgbClr val="FFFF00"/>
                </a:highlight>
                <a:latin typeface="Abadi" panose="020B0604020104020204" pitchFamily="34" charset="0"/>
                <a:ea typeface="MS PGothic" panose="020B0600070205080204" pitchFamily="34" charset="-128"/>
              </a:rPr>
              <a:t>∂/∂ψK</a:t>
            </a:r>
            <a:r>
              <a:rPr lang="en-US" sz="2400" dirty="0">
                <a:effectLst/>
                <a:latin typeface="Abadi" panose="020B0604020104020204" pitchFamily="34" charset="0"/>
                <a:ea typeface="MS PGothic" panose="020B0600070205080204" pitchFamily="34" charset="-128"/>
              </a:rPr>
              <a:t> of its Hosting module and updates its Hosting module using ∂/∂ψK . Next, the active party computes the gradients </a:t>
            </a:r>
            <a:r>
              <a:rPr lang="en-US" sz="2400" dirty="0">
                <a:effectLst/>
                <a:highlight>
                  <a:srgbClr val="FFFF00"/>
                </a:highlight>
                <a:latin typeface="Abadi" panose="020B0604020104020204" pitchFamily="34" charset="0"/>
                <a:ea typeface="MS PGothic" panose="020B0600070205080204" pitchFamily="34" charset="-128"/>
              </a:rPr>
              <a:t>∂`/∂Hk</a:t>
            </a:r>
            <a:r>
              <a:rPr lang="en-US" sz="2400" dirty="0">
                <a:effectLst/>
                <a:latin typeface="Abadi" panose="020B0604020104020204" pitchFamily="34" charset="0"/>
                <a:ea typeface="MS PGothic" panose="020B0600070205080204" pitchFamily="34" charset="-128"/>
              </a:rPr>
              <a:t> for each party and transmits them back. Finally, each party k computes the gradient of its local model θk as follows:</a:t>
            </a:r>
          </a:p>
        </p:txBody>
      </p:sp>
      <p:pic>
        <p:nvPicPr>
          <p:cNvPr id="1031" name="Picture 4">
            <a:extLst>
              <a:ext uri="{FF2B5EF4-FFF2-40B4-BE49-F238E27FC236}">
                <a16:creationId xmlns:a16="http://schemas.microsoft.com/office/drawing/2014/main" id="{1A0611C4-8B91-73FC-D109-79F420628F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36" y="9925051"/>
            <a:ext cx="4842413" cy="113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EDF63195-3F2E-0C6F-830F-2636177213D0}"/>
              </a:ext>
            </a:extLst>
          </p:cNvPr>
          <p:cNvSpPr txBox="1"/>
          <p:nvPr/>
        </p:nvSpPr>
        <p:spPr>
          <a:xfrm>
            <a:off x="539212" y="11269385"/>
            <a:ext cx="10224038" cy="46166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0" marR="0" algn="l">
              <a:spcBef>
                <a:spcPts val="0"/>
              </a:spcBef>
              <a:spcAft>
                <a:spcPts val="0"/>
              </a:spcAft>
            </a:pPr>
            <a:r>
              <a:rPr lang="en-US" sz="2400" dirty="0">
                <a:effectLst/>
                <a:latin typeface="Abadi" panose="020B0604020104020204" pitchFamily="34" charset="0"/>
                <a:ea typeface="MS PGothic" panose="020B0600070205080204" pitchFamily="34" charset="-128"/>
              </a:rPr>
              <a:t>and updates its local model. This procedure iterates until convergence.</a:t>
            </a:r>
          </a:p>
        </p:txBody>
      </p:sp>
      <p:sp>
        <p:nvSpPr>
          <p:cNvPr id="12" name="Rectangle 11">
            <a:extLst>
              <a:ext uri="{FF2B5EF4-FFF2-40B4-BE49-F238E27FC236}">
                <a16:creationId xmlns:a16="http://schemas.microsoft.com/office/drawing/2014/main" id="{47D43B29-EAE0-E8B4-BDD0-8259E14CA38E}"/>
              </a:ext>
            </a:extLst>
          </p:cNvPr>
          <p:cNvSpPr/>
          <p:nvPr/>
        </p:nvSpPr>
        <p:spPr>
          <a:xfrm>
            <a:off x="8534400" y="6858000"/>
            <a:ext cx="1215487" cy="609600"/>
          </a:xfrm>
          <a:prstGeom prst="rect">
            <a:avLst/>
          </a:prstGeom>
          <a:solidFill>
            <a:schemeClr val="bg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 name="Title 1">
            <a:extLst>
              <a:ext uri="{FF2B5EF4-FFF2-40B4-BE49-F238E27FC236}">
                <a16:creationId xmlns:a16="http://schemas.microsoft.com/office/drawing/2014/main" id="{8DDD8C08-D57A-B8CF-0CA0-7D6FAB715077}"/>
              </a:ext>
            </a:extLst>
          </p:cNvPr>
          <p:cNvSpPr>
            <a:spLocks noGrp="1"/>
          </p:cNvSpPr>
          <p:nvPr>
            <p:ph type="title"/>
          </p:nvPr>
        </p:nvSpPr>
        <p:spPr>
          <a:xfrm>
            <a:off x="428625" y="194047"/>
            <a:ext cx="22842537" cy="1354137"/>
          </a:xfrm>
        </p:spPr>
        <p:txBody>
          <a:bodyPr>
            <a:normAutofit/>
          </a:bodyPr>
          <a:lstStyle/>
          <a:p>
            <a:r>
              <a:rPr lang="en-US" sz="4400" dirty="0"/>
              <a:t>Algorithm of Vertical </a:t>
            </a:r>
            <a:r>
              <a:rPr lang="en-US" sz="4400"/>
              <a:t>Federated Learning</a:t>
            </a:r>
            <a:endParaRPr lang="en-US" sz="4400" dirty="0"/>
          </a:p>
        </p:txBody>
      </p:sp>
    </p:spTree>
    <p:extLst>
      <p:ext uri="{BB962C8B-B14F-4D97-AF65-F5344CB8AC3E}">
        <p14:creationId xmlns:p14="http://schemas.microsoft.com/office/powerpoint/2010/main" val="1066280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7AE3-9F3F-A2B9-AC4E-0A0522A6418C}"/>
              </a:ext>
            </a:extLst>
          </p:cNvPr>
          <p:cNvSpPr>
            <a:spLocks noGrp="1"/>
          </p:cNvSpPr>
          <p:nvPr>
            <p:ph type="title"/>
          </p:nvPr>
        </p:nvSpPr>
        <p:spPr>
          <a:xfrm>
            <a:off x="771112" y="279183"/>
            <a:ext cx="22841775" cy="1244817"/>
          </a:xfrm>
        </p:spPr>
        <p:txBody>
          <a:bodyPr>
            <a:normAutofit fontScale="90000"/>
          </a:bodyPr>
          <a:lstStyle/>
          <a:p>
            <a:r>
              <a:rPr lang="en-US" dirty="0"/>
              <a:t>How NWDAF Supports VFL Distributed Collaborative Training? </a:t>
            </a:r>
          </a:p>
        </p:txBody>
      </p:sp>
      <p:sp>
        <p:nvSpPr>
          <p:cNvPr id="16" name="Rectangle: Rounded Corners 15">
            <a:extLst>
              <a:ext uri="{FF2B5EF4-FFF2-40B4-BE49-F238E27FC236}">
                <a16:creationId xmlns:a16="http://schemas.microsoft.com/office/drawing/2014/main" id="{BEEC7F9D-317E-7DC1-E322-4567FA6C17E9}"/>
              </a:ext>
            </a:extLst>
          </p:cNvPr>
          <p:cNvSpPr/>
          <p:nvPr/>
        </p:nvSpPr>
        <p:spPr>
          <a:xfrm>
            <a:off x="10070766" y="2556465"/>
            <a:ext cx="1903520"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2" name="TextBox 61">
            <a:extLst>
              <a:ext uri="{FF2B5EF4-FFF2-40B4-BE49-F238E27FC236}">
                <a16:creationId xmlns:a16="http://schemas.microsoft.com/office/drawing/2014/main" id="{A18524C4-F921-C784-5EA9-43512817D81A}"/>
              </a:ext>
            </a:extLst>
          </p:cNvPr>
          <p:cNvSpPr txBox="1"/>
          <p:nvPr/>
        </p:nvSpPr>
        <p:spPr>
          <a:xfrm>
            <a:off x="12226281" y="2091502"/>
            <a:ext cx="11745013" cy="11244104"/>
          </a:xfrm>
          <a:prstGeom prst="rect">
            <a:avLst/>
          </a:prstGeom>
          <a:solidFill>
            <a:schemeClr val="bg1">
              <a:lumMod val="95000"/>
            </a:scheme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1200"/>
              </a:spcAft>
              <a:buClrTx/>
              <a:buSzTx/>
              <a:buFontTx/>
              <a:buNone/>
            </a:pPr>
            <a:r>
              <a:rPr kumimoji="0" lang="en-US" sz="2400" b="0" i="0" u="none" strike="noStrike" cap="none" spc="0" normalizeH="0" baseline="0" dirty="0">
                <a:ln>
                  <a:noFill/>
                </a:ln>
                <a:solidFill>
                  <a:srgbClr val="000000"/>
                </a:solidFill>
                <a:effectLst/>
                <a:uFillTx/>
                <a:latin typeface="Abadi" panose="020B0604020104020204" pitchFamily="34" charset="0"/>
                <a:sym typeface="Helvetica Neue"/>
              </a:rPr>
              <a:t>1.The </a:t>
            </a:r>
            <a:r>
              <a:rPr lang="en-US" sz="2400" b="0" dirty="0">
                <a:latin typeface="Abadi" panose="020B0604020104020204" pitchFamily="34" charset="0"/>
              </a:rPr>
              <a:t>client NWDAF associated with a particular NF will register with NRF for its client NWDAF service to support the training of the ML model on local data for the given VFL service-X  (i.e. supporting specific target feature(s) for the given ML training)</a:t>
            </a:r>
            <a:endParaRPr kumimoji="0" lang="en-US" sz="2400" b="0" i="0" u="none" strike="noStrike" cap="none" spc="0" normalizeH="0" baseline="0" dirty="0">
              <a:ln>
                <a:noFill/>
              </a:ln>
              <a:solidFill>
                <a:srgbClr val="000000"/>
              </a:solidFill>
              <a:effectLst/>
              <a:uFillTx/>
              <a:latin typeface="Abadi" panose="020B0604020104020204" pitchFamily="34" charset="0"/>
              <a:sym typeface="Helvetica Neue"/>
            </a:endParaRPr>
          </a:p>
          <a:p>
            <a:pPr marL="0" marR="0" indent="0" algn="l" defTabSz="825500" rtl="0" fontAlgn="auto" latinLnBrk="0" hangingPunct="0">
              <a:lnSpc>
                <a:spcPct val="100000"/>
              </a:lnSpc>
              <a:spcBef>
                <a:spcPts val="0"/>
              </a:spcBef>
              <a:spcAft>
                <a:spcPts val="1200"/>
              </a:spcAft>
              <a:buClrTx/>
              <a:buSzTx/>
              <a:buFontTx/>
              <a:buNone/>
            </a:pPr>
            <a:r>
              <a:rPr lang="en-US" sz="2400" b="0" dirty="0">
                <a:latin typeface="Abadi" panose="020B0604020104020204" pitchFamily="34" charset="0"/>
              </a:rPr>
              <a:t>2. Server NWDAF discovers Client NWDAF for particular NF which supports the VFL service-X via NRF</a:t>
            </a:r>
          </a:p>
          <a:p>
            <a:pPr marL="0" marR="0" indent="0" algn="l" defTabSz="825500" rtl="0" fontAlgn="auto" latinLnBrk="0" hangingPunct="0">
              <a:lnSpc>
                <a:spcPct val="100000"/>
              </a:lnSpc>
              <a:spcBef>
                <a:spcPts val="0"/>
              </a:spcBef>
              <a:spcAft>
                <a:spcPts val="1200"/>
              </a:spcAft>
              <a:buClrTx/>
              <a:buSzTx/>
              <a:buFontTx/>
              <a:buNone/>
            </a:pPr>
            <a:r>
              <a:rPr lang="en-US" sz="2400" u="sng" dirty="0">
                <a:latin typeface="Abadi" panose="020B0604020104020204" pitchFamily="34" charset="0"/>
              </a:rPr>
              <a:t>NOTE: </a:t>
            </a:r>
            <a:r>
              <a:rPr lang="en-US" sz="2400" b="0" dirty="0">
                <a:latin typeface="Abadi" panose="020B0604020104020204" pitchFamily="34" charset="0"/>
              </a:rPr>
              <a:t>More than one NF instances of the same NF type can be served by the “same” Client NWDAF to support the VFL service-X which has access to the NF’s local data to support the local training </a:t>
            </a:r>
          </a:p>
          <a:p>
            <a:pPr marL="0" marR="0" indent="0" algn="l" defTabSz="825500" rtl="0" fontAlgn="auto" latinLnBrk="0" hangingPunct="0">
              <a:lnSpc>
                <a:spcPct val="100000"/>
              </a:lnSpc>
              <a:spcBef>
                <a:spcPts val="0"/>
              </a:spcBef>
              <a:spcAft>
                <a:spcPts val="1200"/>
              </a:spcAft>
              <a:buClrTx/>
              <a:buSzTx/>
              <a:buFontTx/>
              <a:buNone/>
            </a:pPr>
            <a:r>
              <a:rPr lang="en-US" sz="2400" b="0" dirty="0">
                <a:latin typeface="Abadi" panose="020B0604020104020204" pitchFamily="34" charset="0"/>
              </a:rPr>
              <a:t>3-5  Server NWDAF requests confirmation from Client NWDAF for its intent for initiating VFL service-X training/inference operation and the Client NWDAF could be selected to participate in the training/inference operation.  Client NWDAF ensures its feasibility (e.g. feature alignment to support the target function for training with its local data, operation condition etc.)  before responding to the Server NWDAF. </a:t>
            </a:r>
          </a:p>
          <a:p>
            <a:pPr algn="l">
              <a:spcAft>
                <a:spcPts val="1200"/>
              </a:spcAft>
            </a:pPr>
            <a:r>
              <a:rPr lang="en-US" altLang="zh-CN" sz="2400" b="0" dirty="0">
                <a:latin typeface="Abadi" panose="020B0604020104020204" pitchFamily="34" charset="0"/>
              </a:rPr>
              <a:t>6. Server NWDAF selects the target client NWDAF(s) to participate in the VFL service-X training/inference. </a:t>
            </a:r>
          </a:p>
          <a:p>
            <a:pPr algn="l">
              <a:spcAft>
                <a:spcPts val="1200"/>
              </a:spcAft>
            </a:pPr>
            <a:r>
              <a:rPr lang="en-US" sz="2400" u="sng" dirty="0">
                <a:latin typeface="Abadi" panose="020B0604020104020204" pitchFamily="34" charset="0"/>
              </a:rPr>
              <a:t>NOTE</a:t>
            </a:r>
            <a:r>
              <a:rPr lang="en-US" sz="2400" b="0" dirty="0">
                <a:latin typeface="Abadi" panose="020B0604020104020204" pitchFamily="34" charset="0"/>
              </a:rPr>
              <a:t>: The client NWDAF selection determination can refer to 3GPP TS 23.288 clause 6.2.c </a:t>
            </a:r>
          </a:p>
          <a:p>
            <a:pPr marL="0" marR="0" indent="0" algn="l" defTabSz="825500" rtl="0" fontAlgn="auto" latinLnBrk="0" hangingPunct="0">
              <a:lnSpc>
                <a:spcPct val="100000"/>
              </a:lnSpc>
              <a:spcBef>
                <a:spcPts val="0"/>
              </a:spcBef>
              <a:spcAft>
                <a:spcPts val="1200"/>
              </a:spcAft>
              <a:buClrTx/>
              <a:buSzTx/>
              <a:buFontTx/>
              <a:buNone/>
            </a:pPr>
            <a:r>
              <a:rPr kumimoji="0" lang="en-US" sz="2400" b="0" i="0" u="none" strike="noStrike" cap="none" spc="0" normalizeH="0" baseline="0" dirty="0">
                <a:ln>
                  <a:noFill/>
                </a:ln>
                <a:solidFill>
                  <a:srgbClr val="000000"/>
                </a:solidFill>
                <a:effectLst/>
                <a:highlight>
                  <a:srgbClr val="FFFF00"/>
                </a:highlight>
                <a:uFillTx/>
                <a:latin typeface="Abadi" panose="020B0604020104020204" pitchFamily="34" charset="0"/>
                <a:sym typeface="Helvetica Neue"/>
              </a:rPr>
              <a:t>7</a:t>
            </a:r>
            <a:r>
              <a:rPr kumimoji="0" lang="en-US" altLang="zh-CN" sz="2400" b="0" i="0" u="none" strike="noStrike" cap="none" spc="0" normalizeH="0" baseline="0" dirty="0">
                <a:ln>
                  <a:noFill/>
                </a:ln>
                <a:solidFill>
                  <a:srgbClr val="000000"/>
                </a:solidFill>
                <a:effectLst/>
                <a:highlight>
                  <a:srgbClr val="FFFF00"/>
                </a:highlight>
                <a:uFillTx/>
                <a:latin typeface="Abadi" panose="020B0604020104020204" pitchFamily="34" charset="0"/>
                <a:sym typeface="Helvetica Neue"/>
              </a:rPr>
              <a:t>a</a:t>
            </a:r>
            <a:r>
              <a:rPr kumimoji="0" lang="en-US" sz="2400" b="0" i="0" u="none" strike="noStrike" cap="none" spc="0" normalizeH="0" baseline="0" dirty="0">
                <a:ln>
                  <a:noFill/>
                </a:ln>
                <a:solidFill>
                  <a:srgbClr val="000000"/>
                </a:solidFill>
                <a:effectLst/>
                <a:highlight>
                  <a:srgbClr val="FFFF00"/>
                </a:highlight>
                <a:uFillTx/>
                <a:latin typeface="Abadi" panose="020B0604020104020204" pitchFamily="34" charset="0"/>
                <a:sym typeface="Helvetica Neue"/>
              </a:rPr>
              <a:t>. Server NWDAF </a:t>
            </a:r>
            <a:r>
              <a:rPr lang="en-US" sz="2400" b="0" dirty="0">
                <a:highlight>
                  <a:srgbClr val="FFFF00"/>
                </a:highlight>
                <a:latin typeface="Abadi" panose="020B0604020104020204" pitchFamily="34" charset="0"/>
              </a:rPr>
              <a:t>sends the initial model to be </a:t>
            </a:r>
            <a:r>
              <a:rPr kumimoji="0" lang="en-US" sz="2400" b="0" i="0" u="none" strike="noStrike" cap="none" spc="0" normalizeH="0" baseline="0" dirty="0">
                <a:ln>
                  <a:noFill/>
                </a:ln>
                <a:solidFill>
                  <a:srgbClr val="000000"/>
                </a:solidFill>
                <a:effectLst/>
                <a:highlight>
                  <a:srgbClr val="FFFF00"/>
                </a:highlight>
                <a:uFillTx/>
                <a:latin typeface="Abadi" panose="020B0604020104020204" pitchFamily="34" charset="0"/>
                <a:sym typeface="Helvetica Neue"/>
              </a:rPr>
              <a:t>referred for the local training to the requested Client NWDAF. </a:t>
            </a:r>
          </a:p>
          <a:p>
            <a:pPr marL="0" marR="0" indent="0" algn="l" defTabSz="825500" rtl="0" fontAlgn="auto" latinLnBrk="0" hangingPunct="0">
              <a:lnSpc>
                <a:spcPct val="100000"/>
              </a:lnSpc>
              <a:spcBef>
                <a:spcPts val="0"/>
              </a:spcBef>
              <a:spcAft>
                <a:spcPts val="1200"/>
              </a:spcAft>
              <a:buClrTx/>
              <a:buSzTx/>
              <a:buFontTx/>
              <a:buNone/>
            </a:pPr>
            <a:r>
              <a:rPr lang="en-US" sz="2400" b="0" dirty="0">
                <a:highlight>
                  <a:srgbClr val="FFFF00"/>
                </a:highlight>
                <a:latin typeface="Abadi" panose="020B0604020104020204" pitchFamily="34" charset="0"/>
              </a:rPr>
              <a:t>7b.Server NWDAF provision the model descriptor to the different Client NWDAF to trigger the VFL in case of the model is already configured in the local NWDAF client.</a:t>
            </a:r>
            <a:endParaRPr kumimoji="0" lang="en-US" sz="2400" b="0" i="0" u="none" strike="noStrike" cap="none" spc="0" normalizeH="0" baseline="0" dirty="0">
              <a:ln>
                <a:noFill/>
              </a:ln>
              <a:solidFill>
                <a:srgbClr val="000000"/>
              </a:solidFill>
              <a:effectLst/>
              <a:highlight>
                <a:srgbClr val="FFFF00"/>
              </a:highlight>
              <a:uFillTx/>
              <a:latin typeface="Abadi" panose="020B0604020104020204" pitchFamily="34" charset="0"/>
              <a:sym typeface="Helvetica Neue"/>
            </a:endParaRPr>
          </a:p>
          <a:p>
            <a:pPr marL="0" marR="0" indent="0" algn="l" defTabSz="825500" rtl="0" fontAlgn="auto" latinLnBrk="0" hangingPunct="0">
              <a:lnSpc>
                <a:spcPct val="100000"/>
              </a:lnSpc>
              <a:spcBef>
                <a:spcPts val="0"/>
              </a:spcBef>
              <a:spcAft>
                <a:spcPts val="1200"/>
              </a:spcAft>
              <a:buClrTx/>
              <a:buSzTx/>
              <a:buFontTx/>
              <a:buNone/>
            </a:pPr>
            <a:r>
              <a:rPr kumimoji="0" lang="en-US" sz="2400" b="0" i="0" u="none" strike="noStrike" cap="none" spc="0" normalizeH="0" baseline="0" dirty="0">
                <a:ln>
                  <a:noFill/>
                </a:ln>
                <a:solidFill>
                  <a:srgbClr val="000000"/>
                </a:solidFill>
                <a:effectLst/>
                <a:uFillTx/>
                <a:latin typeface="Abadi" panose="020B0604020104020204" pitchFamily="34" charset="0"/>
                <a:sym typeface="Helvetica Neue"/>
              </a:rPr>
              <a:t>8. Cl</a:t>
            </a:r>
            <a:r>
              <a:rPr lang="en-US" sz="2400" b="0" dirty="0">
                <a:latin typeface="Abadi" panose="020B0604020104020204" pitchFamily="34" charset="0"/>
              </a:rPr>
              <a:t>ient NWDAF continues to provide Server NWDAF the intermediate data while training the local model for VFL service-X.  In response, the Server NWDAF provides the intermediate training loss to the Client NWDAF.  The local training continues until </a:t>
            </a:r>
            <a:r>
              <a:rPr lang="en-US" sz="2400" b="0" i="0" dirty="0">
                <a:solidFill>
                  <a:schemeClr val="tx1"/>
                </a:solidFill>
                <a:effectLst/>
                <a:latin typeface="Abadi" panose="020B0604020104020204" pitchFamily="34" charset="0"/>
              </a:rPr>
              <a:t>pre-defined epoch number or an accuracy condition is reached</a:t>
            </a:r>
            <a:r>
              <a:rPr lang="en-US" sz="2400" b="0" dirty="0">
                <a:solidFill>
                  <a:schemeClr val="tx1"/>
                </a:solidFill>
                <a:latin typeface="Abadi" panose="020B0604020104020204" pitchFamily="34" charset="0"/>
              </a:rPr>
              <a:t>.</a:t>
            </a:r>
          </a:p>
          <a:p>
            <a:pPr algn="l">
              <a:spcAft>
                <a:spcPts val="1200"/>
              </a:spcAft>
            </a:pPr>
            <a:r>
              <a:rPr lang="en-US" sz="2400" b="0" dirty="0">
                <a:latin typeface="Abadi" panose="020B0604020104020204" pitchFamily="34" charset="0"/>
              </a:rPr>
              <a:t>9. Server NWDAF </a:t>
            </a:r>
            <a:r>
              <a:rPr lang="en-US" altLang="zh-CN" sz="2400" b="0" dirty="0">
                <a:latin typeface="Abadi" panose="020B0604020104020204" pitchFamily="34" charset="0"/>
              </a:rPr>
              <a:t>informs Client NWDAF </a:t>
            </a:r>
            <a:r>
              <a:rPr lang="en-US" sz="2400" b="0" dirty="0">
                <a:latin typeface="Abadi" panose="020B0604020104020204" pitchFamily="34" charset="0"/>
              </a:rPr>
              <a:t>about the completion of the model training.   </a:t>
            </a:r>
            <a:endParaRPr kumimoji="0" lang="en-US" sz="2400" b="0" i="0" u="none" strike="noStrike" cap="none" spc="0" normalizeH="0" baseline="0" dirty="0">
              <a:ln>
                <a:noFill/>
              </a:ln>
              <a:solidFill>
                <a:srgbClr val="000000"/>
              </a:solidFill>
              <a:effectLst/>
              <a:uFillTx/>
              <a:latin typeface="Abadi" panose="020B0604020104020204" pitchFamily="34" charset="0"/>
              <a:sym typeface="Helvetica Neue"/>
            </a:endParaRPr>
          </a:p>
        </p:txBody>
      </p:sp>
      <p:grpSp>
        <p:nvGrpSpPr>
          <p:cNvPr id="3" name="组合 2">
            <a:extLst>
              <a:ext uri="{FF2B5EF4-FFF2-40B4-BE49-F238E27FC236}">
                <a16:creationId xmlns:a16="http://schemas.microsoft.com/office/drawing/2014/main" id="{F38AD816-35AF-4817-85B8-50A8345A51FF}"/>
              </a:ext>
            </a:extLst>
          </p:cNvPr>
          <p:cNvGrpSpPr/>
          <p:nvPr/>
        </p:nvGrpSpPr>
        <p:grpSpPr>
          <a:xfrm>
            <a:off x="379230" y="2469381"/>
            <a:ext cx="11018782" cy="9190102"/>
            <a:chOff x="379230" y="2469381"/>
            <a:chExt cx="11018782" cy="9190102"/>
          </a:xfrm>
        </p:grpSpPr>
        <p:sp>
          <p:nvSpPr>
            <p:cNvPr id="56" name="Rectangle: Rounded Corners 55">
              <a:extLst>
                <a:ext uri="{FF2B5EF4-FFF2-40B4-BE49-F238E27FC236}">
                  <a16:creationId xmlns:a16="http://schemas.microsoft.com/office/drawing/2014/main" id="{1B57423E-67BB-0BEB-FDD9-0051288D8443}"/>
                </a:ext>
              </a:extLst>
            </p:cNvPr>
            <p:cNvSpPr/>
            <p:nvPr/>
          </p:nvSpPr>
          <p:spPr>
            <a:xfrm>
              <a:off x="797589" y="8094745"/>
              <a:ext cx="10508670" cy="3564737"/>
            </a:xfrm>
            <a:prstGeom prst="roundRect">
              <a:avLst/>
            </a:prstGeom>
            <a:solidFill>
              <a:schemeClr val="accent3">
                <a:lumMod val="20000"/>
                <a:lumOff val="80000"/>
              </a:schemeClr>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 name="Rectangle 14">
              <a:extLst>
                <a:ext uri="{FF2B5EF4-FFF2-40B4-BE49-F238E27FC236}">
                  <a16:creationId xmlns:a16="http://schemas.microsoft.com/office/drawing/2014/main" id="{03ECB81F-D471-7883-E1F8-73EFAB401F2F}"/>
                </a:ext>
              </a:extLst>
            </p:cNvPr>
            <p:cNvSpPr/>
            <p:nvPr/>
          </p:nvSpPr>
          <p:spPr>
            <a:xfrm>
              <a:off x="3570517" y="2469381"/>
              <a:ext cx="5551714" cy="1244817"/>
            </a:xfrm>
            <a:prstGeom prst="rect">
              <a:avLst/>
            </a:prstGeom>
            <a:noFill/>
            <a:ln w="38100" cap="flat">
              <a:solidFill>
                <a:srgbClr val="046A38"/>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cxnSp>
          <p:nvCxnSpPr>
            <p:cNvPr id="12" name="Straight Connector 11">
              <a:extLst>
                <a:ext uri="{FF2B5EF4-FFF2-40B4-BE49-F238E27FC236}">
                  <a16:creationId xmlns:a16="http://schemas.microsoft.com/office/drawing/2014/main" id="{3064365F-E788-1778-95B5-807F524B21AA}"/>
                </a:ext>
              </a:extLst>
            </p:cNvPr>
            <p:cNvCxnSpPr>
              <a:cxnSpLocks/>
              <a:endCxn id="9" idx="1"/>
            </p:cNvCxnSpPr>
            <p:nvPr/>
          </p:nvCxnSpPr>
          <p:spPr>
            <a:xfrm>
              <a:off x="5850087" y="3068093"/>
              <a:ext cx="758214" cy="1"/>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sp>
          <p:nvSpPr>
            <p:cNvPr id="4" name="Rectangle: Rounded Corners 3">
              <a:extLst>
                <a:ext uri="{FF2B5EF4-FFF2-40B4-BE49-F238E27FC236}">
                  <a16:creationId xmlns:a16="http://schemas.microsoft.com/office/drawing/2014/main" id="{92724B50-D965-C695-A4FC-57CCBE259677}"/>
                </a:ext>
              </a:extLst>
            </p:cNvPr>
            <p:cNvSpPr/>
            <p:nvPr/>
          </p:nvSpPr>
          <p:spPr>
            <a:xfrm>
              <a:off x="379230" y="2578236"/>
              <a:ext cx="2168030"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 name="TextBox 4">
              <a:extLst>
                <a:ext uri="{FF2B5EF4-FFF2-40B4-BE49-F238E27FC236}">
                  <a16:creationId xmlns:a16="http://schemas.microsoft.com/office/drawing/2014/main" id="{B1974513-4DAA-B2C3-093A-E5178F6116D1}"/>
                </a:ext>
              </a:extLst>
            </p:cNvPr>
            <p:cNvSpPr txBox="1"/>
            <p:nvPr/>
          </p:nvSpPr>
          <p:spPr>
            <a:xfrm>
              <a:off x="797588" y="2578236"/>
              <a:ext cx="1122102"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Server </a:t>
              </a:r>
            </a:p>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NWDAF</a:t>
              </a:r>
            </a:p>
          </p:txBody>
        </p:sp>
        <p:sp>
          <p:nvSpPr>
            <p:cNvPr id="6" name="Rectangle: Rounded Corners 5">
              <a:extLst>
                <a:ext uri="{FF2B5EF4-FFF2-40B4-BE49-F238E27FC236}">
                  <a16:creationId xmlns:a16="http://schemas.microsoft.com/office/drawing/2014/main" id="{67D5104A-AC62-A8FC-2751-EE2D646DE4C3}"/>
                </a:ext>
              </a:extLst>
            </p:cNvPr>
            <p:cNvSpPr/>
            <p:nvPr/>
          </p:nvSpPr>
          <p:spPr>
            <a:xfrm>
              <a:off x="3761921" y="2583566"/>
              <a:ext cx="2298659"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TextBox 6">
              <a:extLst>
                <a:ext uri="{FF2B5EF4-FFF2-40B4-BE49-F238E27FC236}">
                  <a16:creationId xmlns:a16="http://schemas.microsoft.com/office/drawing/2014/main" id="{D5BA10D1-D3AE-D1F5-AB54-ABCBD9BC5A87}"/>
                </a:ext>
              </a:extLst>
            </p:cNvPr>
            <p:cNvSpPr txBox="1"/>
            <p:nvPr/>
          </p:nvSpPr>
          <p:spPr>
            <a:xfrm>
              <a:off x="4062329" y="2602672"/>
              <a:ext cx="1461939"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Client </a:t>
              </a:r>
            </a:p>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NWDAF</a:t>
              </a:r>
            </a:p>
          </p:txBody>
        </p:sp>
        <p:sp>
          <p:nvSpPr>
            <p:cNvPr id="9" name="Rectangle: Rounded Corners 8">
              <a:extLst>
                <a:ext uri="{FF2B5EF4-FFF2-40B4-BE49-F238E27FC236}">
                  <a16:creationId xmlns:a16="http://schemas.microsoft.com/office/drawing/2014/main" id="{DC3299AF-375D-BABA-9974-9C2A333A4906}"/>
                </a:ext>
              </a:extLst>
            </p:cNvPr>
            <p:cNvSpPr/>
            <p:nvPr/>
          </p:nvSpPr>
          <p:spPr>
            <a:xfrm>
              <a:off x="6608301" y="2556465"/>
              <a:ext cx="2298659"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TextBox 9">
              <a:extLst>
                <a:ext uri="{FF2B5EF4-FFF2-40B4-BE49-F238E27FC236}">
                  <a16:creationId xmlns:a16="http://schemas.microsoft.com/office/drawing/2014/main" id="{B1101C53-1C1A-3022-D37A-55BAFDA8B46A}"/>
                </a:ext>
              </a:extLst>
            </p:cNvPr>
            <p:cNvSpPr txBox="1"/>
            <p:nvPr/>
          </p:nvSpPr>
          <p:spPr>
            <a:xfrm>
              <a:off x="7318286" y="2814157"/>
              <a:ext cx="1461939"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8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NF</a:t>
              </a:r>
            </a:p>
          </p:txBody>
        </p:sp>
        <p:sp>
          <p:nvSpPr>
            <p:cNvPr id="17" name="TextBox 16">
              <a:extLst>
                <a:ext uri="{FF2B5EF4-FFF2-40B4-BE49-F238E27FC236}">
                  <a16:creationId xmlns:a16="http://schemas.microsoft.com/office/drawing/2014/main" id="{E64DEB2B-8BF8-EE8E-A75F-F7CB4C087556}"/>
                </a:ext>
              </a:extLst>
            </p:cNvPr>
            <p:cNvSpPr txBox="1"/>
            <p:nvPr/>
          </p:nvSpPr>
          <p:spPr>
            <a:xfrm>
              <a:off x="10607389" y="2807735"/>
              <a:ext cx="734175"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8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NRF</a:t>
              </a:r>
            </a:p>
          </p:txBody>
        </p:sp>
        <p:cxnSp>
          <p:nvCxnSpPr>
            <p:cNvPr id="19" name="Straight Connector 18">
              <a:extLst>
                <a:ext uri="{FF2B5EF4-FFF2-40B4-BE49-F238E27FC236}">
                  <a16:creationId xmlns:a16="http://schemas.microsoft.com/office/drawing/2014/main" id="{AC8F61CA-B5BE-F93C-EAFF-F054E28D19F6}"/>
                </a:ext>
              </a:extLst>
            </p:cNvPr>
            <p:cNvCxnSpPr>
              <a:cxnSpLocks/>
            </p:cNvCxnSpPr>
            <p:nvPr/>
          </p:nvCxnSpPr>
          <p:spPr>
            <a:xfrm>
              <a:off x="1480459" y="3628594"/>
              <a:ext cx="18924" cy="7887454"/>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24" name="Straight Connector 23">
              <a:extLst>
                <a:ext uri="{FF2B5EF4-FFF2-40B4-BE49-F238E27FC236}">
                  <a16:creationId xmlns:a16="http://schemas.microsoft.com/office/drawing/2014/main" id="{9B317760-9594-5337-D79F-0DB9A0209448}"/>
                </a:ext>
              </a:extLst>
            </p:cNvPr>
            <p:cNvCxnSpPr>
              <a:cxnSpLocks/>
            </p:cNvCxnSpPr>
            <p:nvPr/>
          </p:nvCxnSpPr>
          <p:spPr>
            <a:xfrm>
              <a:off x="6313716" y="3714198"/>
              <a:ext cx="32658" cy="7801850"/>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25" name="Straight Connector 24">
              <a:extLst>
                <a:ext uri="{FF2B5EF4-FFF2-40B4-BE49-F238E27FC236}">
                  <a16:creationId xmlns:a16="http://schemas.microsoft.com/office/drawing/2014/main" id="{09F663D9-1327-50AB-31C9-860BEB5A3FCB}"/>
                </a:ext>
              </a:extLst>
            </p:cNvPr>
            <p:cNvCxnSpPr>
              <a:cxnSpLocks/>
            </p:cNvCxnSpPr>
            <p:nvPr/>
          </p:nvCxnSpPr>
          <p:spPr>
            <a:xfrm flipH="1">
              <a:off x="10914103" y="3579722"/>
              <a:ext cx="36924" cy="8079761"/>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29" name="Straight Arrow Connector 28">
              <a:extLst>
                <a:ext uri="{FF2B5EF4-FFF2-40B4-BE49-F238E27FC236}">
                  <a16:creationId xmlns:a16="http://schemas.microsoft.com/office/drawing/2014/main" id="{F2C4D500-5F3C-97E4-95E2-00145AE2BB74}"/>
                </a:ext>
              </a:extLst>
            </p:cNvPr>
            <p:cNvCxnSpPr/>
            <p:nvPr/>
          </p:nvCxnSpPr>
          <p:spPr>
            <a:xfrm>
              <a:off x="6313716" y="4466910"/>
              <a:ext cx="4637311"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30" name="TextBox 29">
              <a:extLst>
                <a:ext uri="{FF2B5EF4-FFF2-40B4-BE49-F238E27FC236}">
                  <a16:creationId xmlns:a16="http://schemas.microsoft.com/office/drawing/2014/main" id="{2918F2B1-BE0D-2583-8B6E-49CED4887BA9}"/>
                </a:ext>
              </a:extLst>
            </p:cNvPr>
            <p:cNvSpPr txBox="1"/>
            <p:nvPr/>
          </p:nvSpPr>
          <p:spPr>
            <a:xfrm>
              <a:off x="6319315" y="3971889"/>
              <a:ext cx="4986943"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1. Registration to support VFL service-X</a:t>
              </a:r>
            </a:p>
          </p:txBody>
        </p:sp>
        <p:sp>
          <p:nvSpPr>
            <p:cNvPr id="32" name="TextBox 31">
              <a:extLst>
                <a:ext uri="{FF2B5EF4-FFF2-40B4-BE49-F238E27FC236}">
                  <a16:creationId xmlns:a16="http://schemas.microsoft.com/office/drawing/2014/main" id="{C56FD832-0174-FCF3-2B0A-48708C11CBD0}"/>
                </a:ext>
              </a:extLst>
            </p:cNvPr>
            <p:cNvSpPr txBox="1"/>
            <p:nvPr/>
          </p:nvSpPr>
          <p:spPr>
            <a:xfrm>
              <a:off x="1736437" y="4801760"/>
              <a:ext cx="7864332"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2. Discover Client NWDAF-Y for NF-Y   to support VFL service-X </a:t>
              </a:r>
            </a:p>
          </p:txBody>
        </p:sp>
        <p:cxnSp>
          <p:nvCxnSpPr>
            <p:cNvPr id="35" name="Straight Arrow Connector 34">
              <a:extLst>
                <a:ext uri="{FF2B5EF4-FFF2-40B4-BE49-F238E27FC236}">
                  <a16:creationId xmlns:a16="http://schemas.microsoft.com/office/drawing/2014/main" id="{ECC16C5C-55FA-E236-8EFE-2930FD638EC7}"/>
                </a:ext>
              </a:extLst>
            </p:cNvPr>
            <p:cNvCxnSpPr/>
            <p:nvPr/>
          </p:nvCxnSpPr>
          <p:spPr>
            <a:xfrm>
              <a:off x="1480459" y="5212129"/>
              <a:ext cx="9470568" cy="0"/>
            </a:xfrm>
            <a:prstGeom prst="straightConnector1">
              <a:avLst/>
            </a:prstGeom>
            <a:noFill/>
            <a:ln w="57150" cap="flat">
              <a:solidFill>
                <a:srgbClr val="000000"/>
              </a:solidFill>
              <a:prstDash val="solid"/>
              <a:miter lim="400000"/>
              <a:headEnd type="triangle" w="lg" len="lg"/>
              <a:tailEnd type="triangle" w="lg" len="lg"/>
            </a:ln>
          </p:spPr>
          <p:style>
            <a:lnRef idx="0">
              <a:scrgbClr r="0" g="0" b="0"/>
            </a:lnRef>
            <a:fillRef idx="0">
              <a:scrgbClr r="0" g="0" b="0"/>
            </a:fillRef>
            <a:effectRef idx="0">
              <a:scrgbClr r="0" g="0" b="0"/>
            </a:effectRef>
            <a:fontRef idx="none"/>
          </p:style>
        </p:cxnSp>
        <p:cxnSp>
          <p:nvCxnSpPr>
            <p:cNvPr id="36" name="Straight Arrow Connector 35">
              <a:extLst>
                <a:ext uri="{FF2B5EF4-FFF2-40B4-BE49-F238E27FC236}">
                  <a16:creationId xmlns:a16="http://schemas.microsoft.com/office/drawing/2014/main" id="{913A3EA6-1C07-5C08-02E6-512EAC8DE2A5}"/>
                </a:ext>
              </a:extLst>
            </p:cNvPr>
            <p:cNvCxnSpPr>
              <a:cxnSpLocks/>
            </p:cNvCxnSpPr>
            <p:nvPr/>
          </p:nvCxnSpPr>
          <p:spPr>
            <a:xfrm>
              <a:off x="1532499" y="6123595"/>
              <a:ext cx="4775619"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37" name="TextBox 36">
              <a:extLst>
                <a:ext uri="{FF2B5EF4-FFF2-40B4-BE49-F238E27FC236}">
                  <a16:creationId xmlns:a16="http://schemas.microsoft.com/office/drawing/2014/main" id="{7ADE7715-AAEE-1462-F9D5-9A30FAD39014}"/>
                </a:ext>
              </a:extLst>
            </p:cNvPr>
            <p:cNvSpPr txBox="1"/>
            <p:nvPr/>
          </p:nvSpPr>
          <p:spPr>
            <a:xfrm>
              <a:off x="1516172" y="5762095"/>
              <a:ext cx="4504438"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3. Request to support VFL service-X</a:t>
              </a:r>
            </a:p>
          </p:txBody>
        </p:sp>
        <p:cxnSp>
          <p:nvCxnSpPr>
            <p:cNvPr id="39" name="Straight Arrow Connector 38">
              <a:extLst>
                <a:ext uri="{FF2B5EF4-FFF2-40B4-BE49-F238E27FC236}">
                  <a16:creationId xmlns:a16="http://schemas.microsoft.com/office/drawing/2014/main" id="{56AD7401-1ECE-AD6F-4183-40A8FC76C4F7}"/>
                </a:ext>
              </a:extLst>
            </p:cNvPr>
            <p:cNvCxnSpPr>
              <a:cxnSpLocks/>
            </p:cNvCxnSpPr>
            <p:nvPr/>
          </p:nvCxnSpPr>
          <p:spPr>
            <a:xfrm flipH="1">
              <a:off x="1408961" y="7837218"/>
              <a:ext cx="4899157"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40" name="TextBox 39">
              <a:extLst>
                <a:ext uri="{FF2B5EF4-FFF2-40B4-BE49-F238E27FC236}">
                  <a16:creationId xmlns:a16="http://schemas.microsoft.com/office/drawing/2014/main" id="{44537D4B-12F9-7288-189D-AD4E0C30C115}"/>
                </a:ext>
              </a:extLst>
            </p:cNvPr>
            <p:cNvSpPr txBox="1"/>
            <p:nvPr/>
          </p:nvSpPr>
          <p:spPr>
            <a:xfrm>
              <a:off x="1884167" y="7433647"/>
              <a:ext cx="6584955"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5. Response for VFL service-X</a:t>
              </a:r>
            </a:p>
          </p:txBody>
        </p:sp>
        <p:cxnSp>
          <p:nvCxnSpPr>
            <p:cNvPr id="46" name="Straight Arrow Connector 45">
              <a:extLst>
                <a:ext uri="{FF2B5EF4-FFF2-40B4-BE49-F238E27FC236}">
                  <a16:creationId xmlns:a16="http://schemas.microsoft.com/office/drawing/2014/main" id="{4910E103-1555-5F14-CDC2-ED3527A73016}"/>
                </a:ext>
              </a:extLst>
            </p:cNvPr>
            <p:cNvCxnSpPr>
              <a:cxnSpLocks/>
            </p:cNvCxnSpPr>
            <p:nvPr/>
          </p:nvCxnSpPr>
          <p:spPr>
            <a:xfrm>
              <a:off x="1526900" y="8624336"/>
              <a:ext cx="4775619"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47" name="TextBox 46">
              <a:extLst>
                <a:ext uri="{FF2B5EF4-FFF2-40B4-BE49-F238E27FC236}">
                  <a16:creationId xmlns:a16="http://schemas.microsoft.com/office/drawing/2014/main" id="{814F7678-67E5-5BAE-70CF-FD2AF9E94DD2}"/>
                </a:ext>
              </a:extLst>
            </p:cNvPr>
            <p:cNvSpPr txBox="1"/>
            <p:nvPr/>
          </p:nvSpPr>
          <p:spPr>
            <a:xfrm>
              <a:off x="1570612" y="8836894"/>
              <a:ext cx="7675178"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7. M</a:t>
              </a:r>
              <a:r>
                <a:rPr lang="en-US" altLang="zh-CN" sz="2000" i="1" dirty="0"/>
                <a:t>odel initialization </a:t>
              </a: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to each </a:t>
              </a:r>
              <a:r>
                <a:rPr lang="en-US" sz="2000" i="1" dirty="0"/>
                <a:t>discovered NF for </a:t>
              </a: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VFL service-X</a:t>
              </a:r>
            </a:p>
          </p:txBody>
        </p:sp>
        <p:cxnSp>
          <p:nvCxnSpPr>
            <p:cNvPr id="48" name="Straight Arrow Connector 47">
              <a:extLst>
                <a:ext uri="{FF2B5EF4-FFF2-40B4-BE49-F238E27FC236}">
                  <a16:creationId xmlns:a16="http://schemas.microsoft.com/office/drawing/2014/main" id="{40701B8B-624F-F884-53A9-10D47558839B}"/>
                </a:ext>
              </a:extLst>
            </p:cNvPr>
            <p:cNvCxnSpPr>
              <a:cxnSpLocks/>
            </p:cNvCxnSpPr>
            <p:nvPr/>
          </p:nvCxnSpPr>
          <p:spPr>
            <a:xfrm>
              <a:off x="1483200" y="9289393"/>
              <a:ext cx="4775619"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49" name="TextBox 48">
              <a:extLst>
                <a:ext uri="{FF2B5EF4-FFF2-40B4-BE49-F238E27FC236}">
                  <a16:creationId xmlns:a16="http://schemas.microsoft.com/office/drawing/2014/main" id="{C958C0F9-DF5D-0F8D-CE0D-951715B4BB4A}"/>
                </a:ext>
              </a:extLst>
            </p:cNvPr>
            <p:cNvSpPr txBox="1"/>
            <p:nvPr/>
          </p:nvSpPr>
          <p:spPr>
            <a:xfrm>
              <a:off x="1540956" y="8208674"/>
              <a:ext cx="7734490"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6. Selecting Client NWDAF </a:t>
              </a:r>
              <a:r>
                <a:rPr lang="en-US" sz="2000" i="1" dirty="0"/>
                <a:t>for </a:t>
              </a: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VFL service-X training/inference</a:t>
              </a:r>
            </a:p>
          </p:txBody>
        </p:sp>
        <p:sp>
          <p:nvSpPr>
            <p:cNvPr id="51" name="TextBox 50">
              <a:extLst>
                <a:ext uri="{FF2B5EF4-FFF2-40B4-BE49-F238E27FC236}">
                  <a16:creationId xmlns:a16="http://schemas.microsoft.com/office/drawing/2014/main" id="{4C64ED4C-EBAD-F4E6-0A15-DDD7B6A1749E}"/>
                </a:ext>
              </a:extLst>
            </p:cNvPr>
            <p:cNvSpPr txBox="1"/>
            <p:nvPr/>
          </p:nvSpPr>
          <p:spPr>
            <a:xfrm>
              <a:off x="1622055" y="9650414"/>
              <a:ext cx="8797109" cy="7950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algn="l">
                <a:lnSpc>
                  <a:spcPts val="1800"/>
                </a:lnSpc>
              </a:pPr>
              <a:r>
                <a:rPr lang="en-US" sz="1800" i="1" dirty="0"/>
                <a:t>8.</a:t>
              </a:r>
              <a:r>
                <a:rPr kumimoji="0" lang="en-US" sz="1800" b="1" i="1"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sz="1800" i="1" dirty="0"/>
                <a:t>Client NWDAF updates Server NWDAF of the intermediate data while training the local model for </a:t>
              </a:r>
              <a:r>
                <a:rPr kumimoji="0" lang="en-US" sz="1800" b="1" i="1" u="none" strike="noStrike" cap="none" spc="0" normalizeH="0" baseline="0" dirty="0">
                  <a:ln>
                    <a:noFill/>
                  </a:ln>
                  <a:solidFill>
                    <a:srgbClr val="000000"/>
                  </a:solidFill>
                  <a:effectLst/>
                  <a:uFillTx/>
                  <a:latin typeface="Helvetica Neue"/>
                  <a:ea typeface="Helvetica Neue"/>
                  <a:cs typeface="Helvetica Neue"/>
                  <a:sym typeface="Helvetica Neue"/>
                </a:rPr>
                <a:t>VFL service-X </a:t>
              </a:r>
              <a:r>
                <a:rPr lang="en-US" sz="1800" i="1" dirty="0"/>
                <a:t>and receives the training loss update until epoch number or accuracy condition is reached.</a:t>
              </a:r>
              <a:endParaRPr kumimoji="0" lang="en-US" sz="1800" b="1"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3" name="Rectangle 62">
              <a:extLst>
                <a:ext uri="{FF2B5EF4-FFF2-40B4-BE49-F238E27FC236}">
                  <a16:creationId xmlns:a16="http://schemas.microsoft.com/office/drawing/2014/main" id="{D88E905A-B967-8492-2697-0A2EE2842C4B}"/>
                </a:ext>
              </a:extLst>
            </p:cNvPr>
            <p:cNvSpPr/>
            <p:nvPr/>
          </p:nvSpPr>
          <p:spPr>
            <a:xfrm>
              <a:off x="3871010" y="6392869"/>
              <a:ext cx="5145039" cy="689743"/>
            </a:xfrm>
            <a:prstGeom prst="rect">
              <a:avLst/>
            </a:prstGeom>
            <a:noFill/>
            <a:ln w="28575" cap="flat">
              <a:solidFill>
                <a:schemeClr val="tx1"/>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4" name="TextBox 63">
              <a:extLst>
                <a:ext uri="{FF2B5EF4-FFF2-40B4-BE49-F238E27FC236}">
                  <a16:creationId xmlns:a16="http://schemas.microsoft.com/office/drawing/2014/main" id="{83137B17-F945-DFCA-C769-A499ED4C8438}"/>
                </a:ext>
              </a:extLst>
            </p:cNvPr>
            <p:cNvSpPr txBox="1"/>
            <p:nvPr/>
          </p:nvSpPr>
          <p:spPr>
            <a:xfrm>
              <a:off x="3980810" y="6564603"/>
              <a:ext cx="5443236"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lang="en-US" sz="2000" i="1" dirty="0"/>
                <a:t>4</a:t>
              </a: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 Feature(s) alignment for VFL service </a:t>
              </a:r>
            </a:p>
          </p:txBody>
        </p:sp>
        <p:sp>
          <p:nvSpPr>
            <p:cNvPr id="42" name="Rectangle 53">
              <a:extLst>
                <a:ext uri="{FF2B5EF4-FFF2-40B4-BE49-F238E27FC236}">
                  <a16:creationId xmlns:a16="http://schemas.microsoft.com/office/drawing/2014/main" id="{4E80FE1F-F7C0-406C-82FE-49BCBA6048CE}"/>
                </a:ext>
              </a:extLst>
            </p:cNvPr>
            <p:cNvSpPr/>
            <p:nvPr/>
          </p:nvSpPr>
          <p:spPr>
            <a:xfrm>
              <a:off x="1240970" y="9657018"/>
              <a:ext cx="9226147" cy="748506"/>
            </a:xfrm>
            <a:prstGeom prst="rect">
              <a:avLst/>
            </a:prstGeom>
            <a:noFill/>
            <a:ln w="38100" cap="flat">
              <a:solidFill>
                <a:schemeClr val="accent1"/>
              </a:solidFill>
              <a:prstDash val="solid"/>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cxnSp>
          <p:nvCxnSpPr>
            <p:cNvPr id="8" name="Straight Arrow Connector 7">
              <a:extLst>
                <a:ext uri="{FF2B5EF4-FFF2-40B4-BE49-F238E27FC236}">
                  <a16:creationId xmlns:a16="http://schemas.microsoft.com/office/drawing/2014/main" id="{50054CEB-5210-9050-5D37-74EC6AB4EC76}"/>
                </a:ext>
              </a:extLst>
            </p:cNvPr>
            <p:cNvCxnSpPr>
              <a:cxnSpLocks/>
            </p:cNvCxnSpPr>
            <p:nvPr/>
          </p:nvCxnSpPr>
          <p:spPr>
            <a:xfrm flipV="1">
              <a:off x="9123782" y="9637339"/>
              <a:ext cx="600527" cy="6534"/>
            </a:xfrm>
            <a:prstGeom prst="straightConnector1">
              <a:avLst/>
            </a:prstGeom>
            <a:noFill/>
            <a:ln w="28575"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11" name="Straight Arrow Connector 10">
              <a:extLst>
                <a:ext uri="{FF2B5EF4-FFF2-40B4-BE49-F238E27FC236}">
                  <a16:creationId xmlns:a16="http://schemas.microsoft.com/office/drawing/2014/main" id="{BE42CE47-9952-FFC4-D65F-0FAA4DF7AE68}"/>
                </a:ext>
              </a:extLst>
            </p:cNvPr>
            <p:cNvCxnSpPr>
              <a:cxnSpLocks/>
            </p:cNvCxnSpPr>
            <p:nvPr/>
          </p:nvCxnSpPr>
          <p:spPr>
            <a:xfrm flipH="1">
              <a:off x="3006679" y="10384830"/>
              <a:ext cx="755242" cy="0"/>
            </a:xfrm>
            <a:prstGeom prst="straightConnector1">
              <a:avLst/>
            </a:prstGeom>
            <a:noFill/>
            <a:ln w="28575"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21" name="Straight Arrow Connector 20">
              <a:extLst>
                <a:ext uri="{FF2B5EF4-FFF2-40B4-BE49-F238E27FC236}">
                  <a16:creationId xmlns:a16="http://schemas.microsoft.com/office/drawing/2014/main" id="{9454A235-E15A-4192-B8C1-03C40CC7D637}"/>
                </a:ext>
              </a:extLst>
            </p:cNvPr>
            <p:cNvCxnSpPr>
              <a:cxnSpLocks/>
            </p:cNvCxnSpPr>
            <p:nvPr/>
          </p:nvCxnSpPr>
          <p:spPr>
            <a:xfrm flipV="1">
              <a:off x="1526900" y="10851666"/>
              <a:ext cx="4819474" cy="50173"/>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22" name="TextBox 21">
              <a:extLst>
                <a:ext uri="{FF2B5EF4-FFF2-40B4-BE49-F238E27FC236}">
                  <a16:creationId xmlns:a16="http://schemas.microsoft.com/office/drawing/2014/main" id="{F3CEB43E-3EB2-33E0-AAE7-9F90F11E9349}"/>
                </a:ext>
              </a:extLst>
            </p:cNvPr>
            <p:cNvSpPr txBox="1"/>
            <p:nvPr/>
          </p:nvSpPr>
          <p:spPr>
            <a:xfrm>
              <a:off x="1593154" y="10976315"/>
              <a:ext cx="4819237" cy="61555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kumimoji="0" lang="en-US" sz="2000" b="1" i="1" u="none" strike="noStrike" cap="none" spc="0" normalizeH="0" baseline="0" dirty="0">
                  <a:ln>
                    <a:noFill/>
                  </a:ln>
                  <a:solidFill>
                    <a:srgbClr val="000000"/>
                  </a:solidFill>
                  <a:effectLst/>
                  <a:uFillTx/>
                  <a:latin typeface="Helvetica Neue"/>
                  <a:ea typeface="Helvetica Neue"/>
                  <a:cs typeface="Helvetica Neue"/>
                  <a:sym typeface="Helvetica Neue"/>
                </a:rPr>
                <a:t>9. model training completion Indication</a:t>
              </a:r>
            </a:p>
          </p:txBody>
        </p:sp>
        <p:sp>
          <p:nvSpPr>
            <p:cNvPr id="26" name="TextBox 25">
              <a:extLst>
                <a:ext uri="{FF2B5EF4-FFF2-40B4-BE49-F238E27FC236}">
                  <a16:creationId xmlns:a16="http://schemas.microsoft.com/office/drawing/2014/main" id="{E02E2745-140C-C88C-C8B3-B829DD31D085}"/>
                </a:ext>
              </a:extLst>
            </p:cNvPr>
            <p:cNvSpPr txBox="1"/>
            <p:nvPr/>
          </p:nvSpPr>
          <p:spPr>
            <a:xfrm>
              <a:off x="6873517" y="10828724"/>
              <a:ext cx="452449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800" b="1" u="none" strike="noStrike" cap="none" spc="0" normalizeH="0" baseline="0" dirty="0">
                  <a:ln>
                    <a:noFill/>
                  </a:ln>
                  <a:solidFill>
                    <a:schemeClr val="accent1"/>
                  </a:solidFill>
                  <a:effectLst/>
                  <a:uFillTx/>
                  <a:latin typeface="Abadi" panose="020B0604020104020204" pitchFamily="34" charset="0"/>
                  <a:sym typeface="Helvetica Neue"/>
                </a:rPr>
                <a:t>Local Training Operation </a:t>
              </a:r>
            </a:p>
          </p:txBody>
        </p:sp>
      </p:grpSp>
    </p:spTree>
    <p:extLst>
      <p:ext uri="{BB962C8B-B14F-4D97-AF65-F5344CB8AC3E}">
        <p14:creationId xmlns:p14="http://schemas.microsoft.com/office/powerpoint/2010/main" val="2492958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BEE3E40-9B98-5F82-6926-4A79058AA84F}"/>
              </a:ext>
            </a:extLst>
          </p:cNvPr>
          <p:cNvSpPr/>
          <p:nvPr/>
        </p:nvSpPr>
        <p:spPr>
          <a:xfrm>
            <a:off x="5390223" y="5228342"/>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 name="Rectangle 4">
            <a:extLst>
              <a:ext uri="{FF2B5EF4-FFF2-40B4-BE49-F238E27FC236}">
                <a16:creationId xmlns:a16="http://schemas.microsoft.com/office/drawing/2014/main" id="{24882912-E20B-F92F-CF49-6C3E15028ED9}"/>
              </a:ext>
            </a:extLst>
          </p:cNvPr>
          <p:cNvSpPr/>
          <p:nvPr/>
        </p:nvSpPr>
        <p:spPr>
          <a:xfrm>
            <a:off x="5259594" y="5097713"/>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Rectangle 43">
            <a:extLst>
              <a:ext uri="{FF2B5EF4-FFF2-40B4-BE49-F238E27FC236}">
                <a16:creationId xmlns:a16="http://schemas.microsoft.com/office/drawing/2014/main" id="{BBC61E48-1230-4E77-E909-36D353C174BB}"/>
              </a:ext>
            </a:extLst>
          </p:cNvPr>
          <p:cNvSpPr/>
          <p:nvPr/>
        </p:nvSpPr>
        <p:spPr>
          <a:xfrm>
            <a:off x="5150736" y="4967084"/>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 name="Rectangle: Rounded Corners 5">
            <a:extLst>
              <a:ext uri="{FF2B5EF4-FFF2-40B4-BE49-F238E27FC236}">
                <a16:creationId xmlns:a16="http://schemas.microsoft.com/office/drawing/2014/main" id="{3F3E023E-FF42-970E-CDD8-2BFDC101058D}"/>
              </a:ext>
            </a:extLst>
          </p:cNvPr>
          <p:cNvSpPr/>
          <p:nvPr/>
        </p:nvSpPr>
        <p:spPr>
          <a:xfrm>
            <a:off x="10615052" y="2587236"/>
            <a:ext cx="1903520" cy="1023257"/>
          </a:xfrm>
          <a:prstGeom prst="roundRect">
            <a:avLst/>
          </a:prstGeom>
          <a:solidFill>
            <a:schemeClr val="accent1"/>
          </a:solidFill>
          <a:ln w="12700" cap="flat">
            <a:solidFill>
              <a:srgbClr val="2DC84D"/>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Rectangle: Rounded Corners 1">
            <a:extLst>
              <a:ext uri="{FF2B5EF4-FFF2-40B4-BE49-F238E27FC236}">
                <a16:creationId xmlns:a16="http://schemas.microsoft.com/office/drawing/2014/main" id="{C6114D0B-3F8A-96CE-9753-FEB493BC453D}"/>
              </a:ext>
            </a:extLst>
          </p:cNvPr>
          <p:cNvSpPr/>
          <p:nvPr/>
        </p:nvSpPr>
        <p:spPr>
          <a:xfrm>
            <a:off x="10462652" y="2434836"/>
            <a:ext cx="1903520" cy="1023257"/>
          </a:xfrm>
          <a:prstGeom prst="roundRect">
            <a:avLst/>
          </a:prstGeom>
          <a:solidFill>
            <a:schemeClr val="accent1"/>
          </a:solidFill>
          <a:ln w="12700" cap="flat">
            <a:solidFill>
              <a:srgbClr val="2DC84D"/>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Title 1">
            <a:extLst>
              <a:ext uri="{FF2B5EF4-FFF2-40B4-BE49-F238E27FC236}">
                <a16:creationId xmlns:a16="http://schemas.microsoft.com/office/drawing/2014/main" id="{AA61E5E0-C0F9-3B0D-937C-C8F62273DCEE}"/>
              </a:ext>
            </a:extLst>
          </p:cNvPr>
          <p:cNvSpPr>
            <a:spLocks noGrp="1"/>
          </p:cNvSpPr>
          <p:nvPr>
            <p:ph type="title"/>
          </p:nvPr>
        </p:nvSpPr>
        <p:spPr>
          <a:xfrm>
            <a:off x="792503" y="-5438"/>
            <a:ext cx="22842537" cy="1354137"/>
          </a:xfrm>
        </p:spPr>
        <p:txBody>
          <a:bodyPr>
            <a:normAutofit fontScale="90000"/>
          </a:bodyPr>
          <a:lstStyle/>
          <a:p>
            <a:r>
              <a:rPr lang="en-US" sz="4400" dirty="0"/>
              <a:t>How VFL Distributed Collaborative Learning Support Signaling Storm Detection? </a:t>
            </a:r>
          </a:p>
        </p:txBody>
      </p:sp>
      <p:sp>
        <p:nvSpPr>
          <p:cNvPr id="4" name="TextBox 3">
            <a:extLst>
              <a:ext uri="{FF2B5EF4-FFF2-40B4-BE49-F238E27FC236}">
                <a16:creationId xmlns:a16="http://schemas.microsoft.com/office/drawing/2014/main" id="{A4FBCC00-C578-D42C-4E34-8AC456EEE3D7}"/>
              </a:ext>
            </a:extLst>
          </p:cNvPr>
          <p:cNvSpPr txBox="1"/>
          <p:nvPr/>
        </p:nvSpPr>
        <p:spPr>
          <a:xfrm>
            <a:off x="12911688" y="1565543"/>
            <a:ext cx="11351562" cy="176458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600" i="0" u="sng" strike="noStrike" cap="none" spc="0" normalizeH="0" baseline="0" dirty="0">
                <a:ln>
                  <a:noFill/>
                </a:ln>
                <a:solidFill>
                  <a:srgbClr val="000000"/>
                </a:solidFill>
                <a:effectLst/>
                <a:uFillTx/>
                <a:latin typeface="Abadi" panose="020B0604020104020204" pitchFamily="34" charset="0"/>
                <a:sym typeface="Helvetica Neue"/>
              </a:rPr>
              <a:t>Example on how to apply VFL Distributed Collaborative Learning to support automatic Signaling Storm Detection and Mitigation </a:t>
            </a:r>
          </a:p>
        </p:txBody>
      </p:sp>
      <p:sp>
        <p:nvSpPr>
          <p:cNvPr id="7" name="Rectangle 6">
            <a:extLst>
              <a:ext uri="{FF2B5EF4-FFF2-40B4-BE49-F238E27FC236}">
                <a16:creationId xmlns:a16="http://schemas.microsoft.com/office/drawing/2014/main" id="{8942A955-7864-1E5E-DD35-1611D56D5C18}"/>
              </a:ext>
            </a:extLst>
          </p:cNvPr>
          <p:cNvSpPr/>
          <p:nvPr/>
        </p:nvSpPr>
        <p:spPr>
          <a:xfrm>
            <a:off x="3810003" y="2195352"/>
            <a:ext cx="5551714" cy="1244817"/>
          </a:xfrm>
          <a:prstGeom prst="rect">
            <a:avLst/>
          </a:prstGeom>
          <a:noFill/>
          <a:ln w="38100" cap="flat">
            <a:solidFill>
              <a:srgbClr val="046A38"/>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cxnSp>
        <p:nvCxnSpPr>
          <p:cNvPr id="8" name="Straight Connector 7">
            <a:extLst>
              <a:ext uri="{FF2B5EF4-FFF2-40B4-BE49-F238E27FC236}">
                <a16:creationId xmlns:a16="http://schemas.microsoft.com/office/drawing/2014/main" id="{46D2BA73-080B-5476-6435-3172050F89BB}"/>
              </a:ext>
            </a:extLst>
          </p:cNvPr>
          <p:cNvCxnSpPr>
            <a:cxnSpLocks/>
            <a:endCxn id="13" idx="1"/>
          </p:cNvCxnSpPr>
          <p:nvPr/>
        </p:nvCxnSpPr>
        <p:spPr>
          <a:xfrm>
            <a:off x="6089573" y="2794064"/>
            <a:ext cx="758214" cy="1"/>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sp>
        <p:nvSpPr>
          <p:cNvPr id="9" name="Rectangle: Rounded Corners 8">
            <a:extLst>
              <a:ext uri="{FF2B5EF4-FFF2-40B4-BE49-F238E27FC236}">
                <a16:creationId xmlns:a16="http://schemas.microsoft.com/office/drawing/2014/main" id="{C5667A3D-9401-52CB-8388-0311BDF41306}"/>
              </a:ext>
            </a:extLst>
          </p:cNvPr>
          <p:cNvSpPr/>
          <p:nvPr/>
        </p:nvSpPr>
        <p:spPr>
          <a:xfrm>
            <a:off x="618715" y="2304207"/>
            <a:ext cx="2298659"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TextBox 9">
            <a:extLst>
              <a:ext uri="{FF2B5EF4-FFF2-40B4-BE49-F238E27FC236}">
                <a16:creationId xmlns:a16="http://schemas.microsoft.com/office/drawing/2014/main" id="{BDFA5E37-50CE-6BA0-C32C-73A948613E67}"/>
              </a:ext>
            </a:extLst>
          </p:cNvPr>
          <p:cNvSpPr txBox="1"/>
          <p:nvPr/>
        </p:nvSpPr>
        <p:spPr>
          <a:xfrm>
            <a:off x="1037074" y="2304207"/>
            <a:ext cx="1122102"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Server </a:t>
            </a:r>
          </a:p>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NWDAF</a:t>
            </a:r>
          </a:p>
        </p:txBody>
      </p:sp>
      <p:sp>
        <p:nvSpPr>
          <p:cNvPr id="11" name="Rectangle: Rounded Corners 10">
            <a:extLst>
              <a:ext uri="{FF2B5EF4-FFF2-40B4-BE49-F238E27FC236}">
                <a16:creationId xmlns:a16="http://schemas.microsoft.com/office/drawing/2014/main" id="{8A7FFB6B-BE26-0F76-BA53-570BF027CFB4}"/>
              </a:ext>
            </a:extLst>
          </p:cNvPr>
          <p:cNvSpPr/>
          <p:nvPr/>
        </p:nvSpPr>
        <p:spPr>
          <a:xfrm>
            <a:off x="4001407" y="2309537"/>
            <a:ext cx="2298659"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TextBox 11">
            <a:extLst>
              <a:ext uri="{FF2B5EF4-FFF2-40B4-BE49-F238E27FC236}">
                <a16:creationId xmlns:a16="http://schemas.microsoft.com/office/drawing/2014/main" id="{CA096974-D427-11B8-0280-F12F41B44AFC}"/>
              </a:ext>
            </a:extLst>
          </p:cNvPr>
          <p:cNvSpPr txBox="1"/>
          <p:nvPr/>
        </p:nvSpPr>
        <p:spPr>
          <a:xfrm>
            <a:off x="4301815" y="2328643"/>
            <a:ext cx="1461939"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Client </a:t>
            </a:r>
          </a:p>
          <a:p>
            <a:pPr marL="0" marR="0" indent="0" algn="l" defTabSz="825500" rtl="0" fontAlgn="auto" latinLnBrk="0" hangingPunct="0">
              <a:lnSpc>
                <a:spcPts val="3600"/>
              </a:lnSpc>
              <a:spcBef>
                <a:spcPts val="0"/>
              </a:spcBef>
              <a:spcAft>
                <a:spcPts val="0"/>
              </a:spcAft>
              <a:buClrTx/>
              <a:buSzTx/>
              <a:buFontTx/>
              <a:buNone/>
            </a:pPr>
            <a:r>
              <a:rPr kumimoji="0" lang="en-US" sz="24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NWDAF</a:t>
            </a:r>
          </a:p>
        </p:txBody>
      </p:sp>
      <p:sp>
        <p:nvSpPr>
          <p:cNvPr id="13" name="Rectangle: Rounded Corners 12">
            <a:extLst>
              <a:ext uri="{FF2B5EF4-FFF2-40B4-BE49-F238E27FC236}">
                <a16:creationId xmlns:a16="http://schemas.microsoft.com/office/drawing/2014/main" id="{27044041-7E8B-F540-19A3-CFD5CF618E71}"/>
              </a:ext>
            </a:extLst>
          </p:cNvPr>
          <p:cNvSpPr/>
          <p:nvPr/>
        </p:nvSpPr>
        <p:spPr>
          <a:xfrm>
            <a:off x="6847787" y="2282436"/>
            <a:ext cx="2298659" cy="1023257"/>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TextBox 13">
            <a:extLst>
              <a:ext uri="{FF2B5EF4-FFF2-40B4-BE49-F238E27FC236}">
                <a16:creationId xmlns:a16="http://schemas.microsoft.com/office/drawing/2014/main" id="{F7A2836A-AE5E-9F11-A285-E1F4BEA412EB}"/>
              </a:ext>
            </a:extLst>
          </p:cNvPr>
          <p:cNvSpPr txBox="1"/>
          <p:nvPr/>
        </p:nvSpPr>
        <p:spPr>
          <a:xfrm>
            <a:off x="7557772" y="2540128"/>
            <a:ext cx="1461939"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800" i="0" u="none" strike="noStrike" cap="none" spc="0" normalizeH="0" baseline="0" dirty="0">
                <a:ln>
                  <a:noFill/>
                </a:ln>
                <a:solidFill>
                  <a:schemeClr val="bg1">
                    <a:lumMod val="95000"/>
                  </a:schemeClr>
                </a:solidFill>
                <a:effectLst/>
                <a:uFillTx/>
                <a:latin typeface="Abadi" panose="020B0604020104020204" pitchFamily="34" charset="0"/>
                <a:sym typeface="Helvetica Neue"/>
              </a:rPr>
              <a:t>NF</a:t>
            </a:r>
          </a:p>
        </p:txBody>
      </p:sp>
      <p:sp>
        <p:nvSpPr>
          <p:cNvPr id="15" name="Rectangle: Rounded Corners 14">
            <a:extLst>
              <a:ext uri="{FF2B5EF4-FFF2-40B4-BE49-F238E27FC236}">
                <a16:creationId xmlns:a16="http://schemas.microsoft.com/office/drawing/2014/main" id="{A7E1F103-D469-272E-37ED-F70601BC41E5}"/>
              </a:ext>
            </a:extLst>
          </p:cNvPr>
          <p:cNvSpPr/>
          <p:nvPr/>
        </p:nvSpPr>
        <p:spPr>
          <a:xfrm>
            <a:off x="10310252" y="2282436"/>
            <a:ext cx="1903520" cy="1023257"/>
          </a:xfrm>
          <a:prstGeom prst="roundRect">
            <a:avLst/>
          </a:prstGeom>
          <a:solidFill>
            <a:schemeClr val="accent1"/>
          </a:solidFill>
          <a:ln w="12700" cap="flat">
            <a:solidFill>
              <a:srgbClr val="2DC84D"/>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TextBox 15">
            <a:extLst>
              <a:ext uri="{FF2B5EF4-FFF2-40B4-BE49-F238E27FC236}">
                <a16:creationId xmlns:a16="http://schemas.microsoft.com/office/drawing/2014/main" id="{695CB55E-0AAA-37AC-8CE0-BFA311817E0B}"/>
              </a:ext>
            </a:extLst>
          </p:cNvPr>
          <p:cNvSpPr txBox="1"/>
          <p:nvPr/>
        </p:nvSpPr>
        <p:spPr>
          <a:xfrm>
            <a:off x="11012544" y="2533706"/>
            <a:ext cx="503343"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ts val="3600"/>
              </a:lnSpc>
              <a:spcBef>
                <a:spcPts val="0"/>
              </a:spcBef>
              <a:spcAft>
                <a:spcPts val="0"/>
              </a:spcAft>
              <a:buClrTx/>
              <a:buSzTx/>
              <a:buFontTx/>
              <a:buNone/>
            </a:pPr>
            <a:r>
              <a:rPr kumimoji="0" lang="en-US" sz="2800" i="0" u="none" strike="noStrike" cap="none" spc="0" normalizeH="0" baseline="0" dirty="0">
                <a:ln>
                  <a:noFill/>
                </a:ln>
                <a:solidFill>
                  <a:schemeClr val="bg1">
                    <a:lumMod val="95000"/>
                  </a:schemeClr>
                </a:solidFill>
                <a:effectLst/>
                <a:uFillTx/>
                <a:latin typeface="Abadi" panose="020B0604020104020204" pitchFamily="34" charset="0"/>
                <a:sym typeface="Helvetica Neue"/>
              </a:rPr>
              <a:t>UE</a:t>
            </a:r>
          </a:p>
        </p:txBody>
      </p:sp>
      <p:cxnSp>
        <p:nvCxnSpPr>
          <p:cNvPr id="17" name="Straight Connector 16">
            <a:extLst>
              <a:ext uri="{FF2B5EF4-FFF2-40B4-BE49-F238E27FC236}">
                <a16:creationId xmlns:a16="http://schemas.microsoft.com/office/drawing/2014/main" id="{1F0F0B6C-75DB-FC4A-B4A6-D87D313336BE}"/>
              </a:ext>
            </a:extLst>
          </p:cNvPr>
          <p:cNvCxnSpPr>
            <a:cxnSpLocks/>
          </p:cNvCxnSpPr>
          <p:nvPr/>
        </p:nvCxnSpPr>
        <p:spPr>
          <a:xfrm>
            <a:off x="1719945" y="3354565"/>
            <a:ext cx="0" cy="9356385"/>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31E577BB-1A2F-41DB-1563-33CDE7A90CB8}"/>
              </a:ext>
            </a:extLst>
          </p:cNvPr>
          <p:cNvCxnSpPr>
            <a:cxnSpLocks/>
          </p:cNvCxnSpPr>
          <p:nvPr/>
        </p:nvCxnSpPr>
        <p:spPr>
          <a:xfrm>
            <a:off x="6553202" y="3440169"/>
            <a:ext cx="0" cy="9356385"/>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19" name="Straight Connector 18">
            <a:extLst>
              <a:ext uri="{FF2B5EF4-FFF2-40B4-BE49-F238E27FC236}">
                <a16:creationId xmlns:a16="http://schemas.microsoft.com/office/drawing/2014/main" id="{519AA98A-2AC0-EF95-CEAB-F0A8A1219C16}"/>
              </a:ext>
            </a:extLst>
          </p:cNvPr>
          <p:cNvCxnSpPr>
            <a:cxnSpLocks/>
          </p:cNvCxnSpPr>
          <p:nvPr/>
        </p:nvCxnSpPr>
        <p:spPr>
          <a:xfrm>
            <a:off x="11190513" y="3305693"/>
            <a:ext cx="0" cy="9356385"/>
          </a:xfrm>
          <a:prstGeom prst="line">
            <a:avLst/>
          </a:prstGeom>
          <a:noFill/>
          <a:ln w="57150" cap="flat">
            <a:solidFill>
              <a:srgbClr val="000000"/>
            </a:solidFill>
            <a:prstDash val="solid"/>
            <a:miter lim="400000"/>
          </a:ln>
        </p:spPr>
        <p:style>
          <a:lnRef idx="0">
            <a:scrgbClr r="0" g="0" b="0"/>
          </a:lnRef>
          <a:fillRef idx="0">
            <a:scrgbClr r="0" g="0" b="0"/>
          </a:fillRef>
          <a:effectRef idx="0">
            <a:scrgbClr r="0" g="0" b="0"/>
          </a:effectRef>
          <a:fontRef idx="none"/>
        </p:style>
      </p:cxnSp>
      <p:sp>
        <p:nvSpPr>
          <p:cNvPr id="21" name="TextBox 20">
            <a:extLst>
              <a:ext uri="{FF2B5EF4-FFF2-40B4-BE49-F238E27FC236}">
                <a16:creationId xmlns:a16="http://schemas.microsoft.com/office/drawing/2014/main" id="{7B71BB1D-11CC-E789-82A3-AA5498CA4DC1}"/>
              </a:ext>
            </a:extLst>
          </p:cNvPr>
          <p:cNvSpPr txBox="1"/>
          <p:nvPr/>
        </p:nvSpPr>
        <p:spPr>
          <a:xfrm>
            <a:off x="5513090" y="4969467"/>
            <a:ext cx="5281895"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rPr>
              <a:t>Connection Establishment Request</a:t>
            </a:r>
          </a:p>
        </p:txBody>
      </p:sp>
      <p:sp>
        <p:nvSpPr>
          <p:cNvPr id="43" name="TextBox 42">
            <a:extLst>
              <a:ext uri="{FF2B5EF4-FFF2-40B4-BE49-F238E27FC236}">
                <a16:creationId xmlns:a16="http://schemas.microsoft.com/office/drawing/2014/main" id="{2E06ABD0-BE6D-AD65-619B-F0B738006670}"/>
              </a:ext>
            </a:extLst>
          </p:cNvPr>
          <p:cNvSpPr txBox="1"/>
          <p:nvPr/>
        </p:nvSpPr>
        <p:spPr>
          <a:xfrm>
            <a:off x="3810003" y="1632617"/>
            <a:ext cx="5674538"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800" i="0" u="none" strike="noStrike" cap="none" spc="0" normalizeH="0" baseline="0" dirty="0">
                <a:ln>
                  <a:noFill/>
                </a:ln>
                <a:solidFill>
                  <a:schemeClr val="accent5"/>
                </a:solidFill>
                <a:effectLst/>
                <a:uFillTx/>
                <a:latin typeface="Abadi" panose="020B0604020104020204" pitchFamily="34" charset="0"/>
                <a:sym typeface="Helvetica Neue"/>
              </a:rPr>
              <a:t>NF: </a:t>
            </a:r>
            <a:r>
              <a:rPr kumimoji="0" lang="en-US" sz="2800" b="0" i="0" u="none" strike="noStrike" cap="none" spc="0" normalizeH="0" baseline="0" dirty="0">
                <a:ln>
                  <a:noFill/>
                </a:ln>
                <a:solidFill>
                  <a:schemeClr val="accent5"/>
                </a:solidFill>
                <a:effectLst/>
                <a:uFillTx/>
                <a:latin typeface="Abadi" panose="020B0604020104020204" pitchFamily="34" charset="0"/>
                <a:sym typeface="Helvetica Neue"/>
              </a:rPr>
              <a:t>AMF, SMF, UPF, PCF, AUSF etc. </a:t>
            </a:r>
          </a:p>
        </p:txBody>
      </p:sp>
      <p:sp>
        <p:nvSpPr>
          <p:cNvPr id="45" name="TextBox 44">
            <a:extLst>
              <a:ext uri="{FF2B5EF4-FFF2-40B4-BE49-F238E27FC236}">
                <a16:creationId xmlns:a16="http://schemas.microsoft.com/office/drawing/2014/main" id="{9EC260DA-8BA1-A9CA-BA29-C7D466A2131B}"/>
              </a:ext>
            </a:extLst>
          </p:cNvPr>
          <p:cNvSpPr txBox="1"/>
          <p:nvPr/>
        </p:nvSpPr>
        <p:spPr>
          <a:xfrm>
            <a:off x="675101" y="3810408"/>
            <a:ext cx="9374750" cy="66684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200"/>
              </a:lnSpc>
              <a:spcBef>
                <a:spcPts val="0"/>
              </a:spcBef>
              <a:spcAft>
                <a:spcPts val="0"/>
              </a:spcAft>
              <a:buClrTx/>
              <a:buSzTx/>
              <a:buFontTx/>
              <a:buNone/>
            </a:pPr>
            <a:r>
              <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rPr>
              <a:t>Establish VFL training with target NFs corresponding to Connection Establishment Requests for UEs at target AoI/DNAI   </a:t>
            </a:r>
          </a:p>
        </p:txBody>
      </p:sp>
      <p:sp>
        <p:nvSpPr>
          <p:cNvPr id="46" name="Rectangle 45">
            <a:extLst>
              <a:ext uri="{FF2B5EF4-FFF2-40B4-BE49-F238E27FC236}">
                <a16:creationId xmlns:a16="http://schemas.microsoft.com/office/drawing/2014/main" id="{21D4B1AD-1D96-34A8-F0FD-6BC4E35B63FF}"/>
              </a:ext>
            </a:extLst>
          </p:cNvPr>
          <p:cNvSpPr/>
          <p:nvPr/>
        </p:nvSpPr>
        <p:spPr>
          <a:xfrm>
            <a:off x="641106" y="3673591"/>
            <a:ext cx="10003884" cy="733638"/>
          </a:xfrm>
          <a:prstGeom prst="rect">
            <a:avLst/>
          </a:prstGeom>
          <a:no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9" name="Rectangle 48">
            <a:extLst>
              <a:ext uri="{FF2B5EF4-FFF2-40B4-BE49-F238E27FC236}">
                <a16:creationId xmlns:a16="http://schemas.microsoft.com/office/drawing/2014/main" id="{ADEFCAD8-BD2D-B2DA-A233-5D38FA993809}"/>
              </a:ext>
            </a:extLst>
          </p:cNvPr>
          <p:cNvSpPr/>
          <p:nvPr/>
        </p:nvSpPr>
        <p:spPr>
          <a:xfrm>
            <a:off x="599579" y="6070210"/>
            <a:ext cx="10015471" cy="1232613"/>
          </a:xfrm>
          <a:prstGeom prst="rect">
            <a:avLst/>
          </a:prstGeom>
          <a:no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0" name="TextBox 49">
            <a:extLst>
              <a:ext uri="{FF2B5EF4-FFF2-40B4-BE49-F238E27FC236}">
                <a16:creationId xmlns:a16="http://schemas.microsoft.com/office/drawing/2014/main" id="{10503B2C-8871-C508-035E-BC695DEA79F0}"/>
              </a:ext>
            </a:extLst>
          </p:cNvPr>
          <p:cNvSpPr txBox="1"/>
          <p:nvPr/>
        </p:nvSpPr>
        <p:spPr>
          <a:xfrm>
            <a:off x="679382" y="6205791"/>
            <a:ext cx="9758229" cy="11285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2000"/>
              </a:lnSpc>
              <a:spcBef>
                <a:spcPts val="0"/>
              </a:spcBef>
              <a:spcAft>
                <a:spcPts val="0"/>
              </a:spcAft>
              <a:buClrTx/>
              <a:buSzTx/>
              <a:buFontTx/>
              <a:buNone/>
            </a:pPr>
            <a:r>
              <a:rPr lang="en-US" sz="2000" i="1" dirty="0"/>
              <a:t>Through the training, building/adjusting the KPI profile for Mobility signaling storm detection by tuning the threshold and anomaly metric for signaling storm detection algorithm’s parameters based on historical data set of the group of UEs </a:t>
            </a:r>
            <a:endParaRPr kumimoji="0" lang="en-US" sz="20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52" name="Straight Arrow Connector 51">
            <a:extLst>
              <a:ext uri="{FF2B5EF4-FFF2-40B4-BE49-F238E27FC236}">
                <a16:creationId xmlns:a16="http://schemas.microsoft.com/office/drawing/2014/main" id="{DD95C5AD-4070-BD58-A982-C243F06CABA9}"/>
              </a:ext>
            </a:extLst>
          </p:cNvPr>
          <p:cNvCxnSpPr/>
          <p:nvPr/>
        </p:nvCxnSpPr>
        <p:spPr>
          <a:xfrm>
            <a:off x="1917902" y="6064744"/>
            <a:ext cx="957945" cy="0"/>
          </a:xfrm>
          <a:prstGeom prst="straightConnector1">
            <a:avLst/>
          </a:prstGeom>
          <a:noFill/>
          <a:ln w="38100" cap="flat">
            <a:solidFill>
              <a:schemeClr val="accent1"/>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55" name="Straight Arrow Connector 54">
            <a:extLst>
              <a:ext uri="{FF2B5EF4-FFF2-40B4-BE49-F238E27FC236}">
                <a16:creationId xmlns:a16="http://schemas.microsoft.com/office/drawing/2014/main" id="{7F0B413B-FDE9-2ED3-918C-8B0E63971409}"/>
              </a:ext>
            </a:extLst>
          </p:cNvPr>
          <p:cNvCxnSpPr>
            <a:cxnSpLocks/>
          </p:cNvCxnSpPr>
          <p:nvPr/>
        </p:nvCxnSpPr>
        <p:spPr>
          <a:xfrm flipH="1">
            <a:off x="5109209" y="7302823"/>
            <a:ext cx="938837" cy="0"/>
          </a:xfrm>
          <a:prstGeom prst="straightConnector1">
            <a:avLst/>
          </a:prstGeom>
          <a:noFill/>
          <a:ln w="38100" cap="flat">
            <a:solidFill>
              <a:schemeClr val="accent1"/>
            </a:solidFill>
            <a:prstDash val="solid"/>
            <a:miter lim="400000"/>
            <a:tailEnd type="triangle" w="lg" len="lg"/>
          </a:ln>
        </p:spPr>
        <p:style>
          <a:lnRef idx="0">
            <a:scrgbClr r="0" g="0" b="0"/>
          </a:lnRef>
          <a:fillRef idx="0">
            <a:scrgbClr r="0" g="0" b="0"/>
          </a:fillRef>
          <a:effectRef idx="0">
            <a:scrgbClr r="0" g="0" b="0"/>
          </a:effectRef>
          <a:fontRef idx="none"/>
        </p:style>
      </p:cxnSp>
      <p:cxnSp>
        <p:nvCxnSpPr>
          <p:cNvPr id="61" name="Straight Arrow Connector 60">
            <a:extLst>
              <a:ext uri="{FF2B5EF4-FFF2-40B4-BE49-F238E27FC236}">
                <a16:creationId xmlns:a16="http://schemas.microsoft.com/office/drawing/2014/main" id="{46E767F5-2573-E4AD-775C-8E55AA75BFFC}"/>
              </a:ext>
            </a:extLst>
          </p:cNvPr>
          <p:cNvCxnSpPr>
            <a:cxnSpLocks/>
          </p:cNvCxnSpPr>
          <p:nvPr/>
        </p:nvCxnSpPr>
        <p:spPr>
          <a:xfrm>
            <a:off x="1719945" y="8718836"/>
            <a:ext cx="4833257" cy="0"/>
          </a:xfrm>
          <a:prstGeom prst="straightConnector1">
            <a:avLst/>
          </a:prstGeom>
          <a:noFill/>
          <a:ln w="57150" cap="flat">
            <a:solidFill>
              <a:srgbClr val="000000"/>
            </a:solidFill>
            <a:prstDash val="solid"/>
            <a:miter lim="400000"/>
            <a:tailEnd type="triangle" w="lg" len="lg"/>
          </a:ln>
        </p:spPr>
        <p:style>
          <a:lnRef idx="0">
            <a:scrgbClr r="0" g="0" b="0"/>
          </a:lnRef>
          <a:fillRef idx="0">
            <a:scrgbClr r="0" g="0" b="0"/>
          </a:fillRef>
          <a:effectRef idx="0">
            <a:scrgbClr r="0" g="0" b="0"/>
          </a:effectRef>
          <a:fontRef idx="none"/>
        </p:style>
      </p:cxnSp>
      <p:sp>
        <p:nvSpPr>
          <p:cNvPr id="62" name="TextBox 61">
            <a:extLst>
              <a:ext uri="{FF2B5EF4-FFF2-40B4-BE49-F238E27FC236}">
                <a16:creationId xmlns:a16="http://schemas.microsoft.com/office/drawing/2014/main" id="{3AA0757E-9183-DBF4-1DD4-1242ED8E80B5}"/>
              </a:ext>
            </a:extLst>
          </p:cNvPr>
          <p:cNvSpPr txBox="1"/>
          <p:nvPr/>
        </p:nvSpPr>
        <p:spPr>
          <a:xfrm>
            <a:off x="1850726" y="8296464"/>
            <a:ext cx="4238847" cy="8412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lang="en-US" sz="2400" i="1" dirty="0"/>
              <a:t>Trigger Signaling storm analytics</a:t>
            </a:r>
            <a:endPar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3" name="Rectangle 62">
            <a:extLst>
              <a:ext uri="{FF2B5EF4-FFF2-40B4-BE49-F238E27FC236}">
                <a16:creationId xmlns:a16="http://schemas.microsoft.com/office/drawing/2014/main" id="{19FA7736-FE90-8CCE-1089-0E1B9D66C384}"/>
              </a:ext>
            </a:extLst>
          </p:cNvPr>
          <p:cNvSpPr/>
          <p:nvPr/>
        </p:nvSpPr>
        <p:spPr>
          <a:xfrm>
            <a:off x="775320" y="9938634"/>
            <a:ext cx="6499748" cy="533479"/>
          </a:xfrm>
          <a:prstGeom prst="rect">
            <a:avLst/>
          </a:prstGeom>
          <a:no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4" name="TextBox 63">
            <a:extLst>
              <a:ext uri="{FF2B5EF4-FFF2-40B4-BE49-F238E27FC236}">
                <a16:creationId xmlns:a16="http://schemas.microsoft.com/office/drawing/2014/main" id="{07A643D9-0C6B-1AFA-ED68-DEA262CDE858}"/>
              </a:ext>
            </a:extLst>
          </p:cNvPr>
          <p:cNvSpPr txBox="1"/>
          <p:nvPr/>
        </p:nvSpPr>
        <p:spPr>
          <a:xfrm>
            <a:off x="906194" y="10060275"/>
            <a:ext cx="6649809" cy="3334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1800"/>
              </a:lnSpc>
              <a:spcBef>
                <a:spcPts val="0"/>
              </a:spcBef>
              <a:spcAft>
                <a:spcPts val="0"/>
              </a:spcAft>
              <a:buClrTx/>
              <a:buSzTx/>
              <a:buFontTx/>
              <a:buNone/>
            </a:pPr>
            <a:r>
              <a:rPr lang="en-US" sz="2400" i="1" dirty="0"/>
              <a:t>Predict anomaly based on prior KPI profile </a:t>
            </a:r>
            <a:endPar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7" name="Rectangle 66">
            <a:extLst>
              <a:ext uri="{FF2B5EF4-FFF2-40B4-BE49-F238E27FC236}">
                <a16:creationId xmlns:a16="http://schemas.microsoft.com/office/drawing/2014/main" id="{51431813-6EAD-0B6A-937B-6B87BE58E18C}"/>
              </a:ext>
            </a:extLst>
          </p:cNvPr>
          <p:cNvSpPr/>
          <p:nvPr/>
        </p:nvSpPr>
        <p:spPr>
          <a:xfrm>
            <a:off x="775320" y="10891971"/>
            <a:ext cx="6499748" cy="533479"/>
          </a:xfrm>
          <a:prstGeom prst="rect">
            <a:avLst/>
          </a:prstGeom>
          <a:no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TextBox 67">
            <a:extLst>
              <a:ext uri="{FF2B5EF4-FFF2-40B4-BE49-F238E27FC236}">
                <a16:creationId xmlns:a16="http://schemas.microsoft.com/office/drawing/2014/main" id="{1FBA3700-950C-052D-7F63-7E50CAE64116}"/>
              </a:ext>
            </a:extLst>
          </p:cNvPr>
          <p:cNvSpPr txBox="1"/>
          <p:nvPr/>
        </p:nvSpPr>
        <p:spPr>
          <a:xfrm>
            <a:off x="840881" y="11013612"/>
            <a:ext cx="6303311" cy="3334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ts val="1800"/>
              </a:lnSpc>
              <a:spcBef>
                <a:spcPts val="0"/>
              </a:spcBef>
              <a:spcAft>
                <a:spcPts val="0"/>
              </a:spcAft>
              <a:buClrTx/>
              <a:buSzTx/>
              <a:buFontTx/>
              <a:buNone/>
            </a:pPr>
            <a:r>
              <a:rPr lang="en-US" sz="2200" i="1" dirty="0"/>
              <a:t>Trigger Policy Update to specific target NF(s) </a:t>
            </a:r>
            <a:endParaRPr kumimoji="0" lang="en-US" sz="22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71" name="Rectangle: Rounded Corners 70">
            <a:extLst>
              <a:ext uri="{FF2B5EF4-FFF2-40B4-BE49-F238E27FC236}">
                <a16:creationId xmlns:a16="http://schemas.microsoft.com/office/drawing/2014/main" id="{A29BBC90-3193-8059-692F-FA9B6AA64CA3}"/>
              </a:ext>
            </a:extLst>
          </p:cNvPr>
          <p:cNvSpPr/>
          <p:nvPr/>
        </p:nvSpPr>
        <p:spPr>
          <a:xfrm>
            <a:off x="209076" y="4680857"/>
            <a:ext cx="12440119" cy="2916934"/>
          </a:xfrm>
          <a:prstGeom prst="roundRect">
            <a:avLst/>
          </a:prstGeom>
          <a:noFill/>
          <a:ln w="38100" cap="flat">
            <a:solidFill>
              <a:schemeClr val="tx1"/>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Rectangle: Rounded Corners 71">
            <a:extLst>
              <a:ext uri="{FF2B5EF4-FFF2-40B4-BE49-F238E27FC236}">
                <a16:creationId xmlns:a16="http://schemas.microsoft.com/office/drawing/2014/main" id="{DD8B69B6-E56C-7E65-51DB-720A5E2067ED}"/>
              </a:ext>
            </a:extLst>
          </p:cNvPr>
          <p:cNvSpPr/>
          <p:nvPr/>
        </p:nvSpPr>
        <p:spPr>
          <a:xfrm>
            <a:off x="209076" y="7739387"/>
            <a:ext cx="12374803" cy="4922691"/>
          </a:xfrm>
          <a:prstGeom prst="roundRect">
            <a:avLst/>
          </a:prstGeom>
          <a:noFill/>
          <a:ln w="38100" cap="flat">
            <a:solidFill>
              <a:schemeClr val="tx1"/>
            </a:solidFill>
            <a:prstDash val="dash"/>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3" name="TextBox 72">
            <a:extLst>
              <a:ext uri="{FF2B5EF4-FFF2-40B4-BE49-F238E27FC236}">
                <a16:creationId xmlns:a16="http://schemas.microsoft.com/office/drawing/2014/main" id="{EC87E5AF-9CAB-34FB-F0FA-69CECDF63EF7}"/>
              </a:ext>
            </a:extLst>
          </p:cNvPr>
          <p:cNvSpPr txBox="1"/>
          <p:nvPr/>
        </p:nvSpPr>
        <p:spPr>
          <a:xfrm>
            <a:off x="589623" y="4811117"/>
            <a:ext cx="3505197" cy="59503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200" i="0" u="none" strike="noStrike" cap="none" spc="0" normalizeH="0" baseline="0" dirty="0">
                <a:ln>
                  <a:noFill/>
                </a:ln>
                <a:solidFill>
                  <a:schemeClr val="accent5"/>
                </a:solidFill>
                <a:effectLst/>
                <a:uFillTx/>
                <a:latin typeface="Abadi" panose="020B0604020104020204" pitchFamily="34" charset="0"/>
                <a:sym typeface="Helvetica Neue"/>
              </a:rPr>
              <a:t>Training Phase</a:t>
            </a:r>
            <a:endParaRPr kumimoji="0" lang="en-US" sz="3200" b="0" i="0" u="none" strike="noStrike" cap="none" spc="0" normalizeH="0" baseline="0" dirty="0">
              <a:ln>
                <a:noFill/>
              </a:ln>
              <a:solidFill>
                <a:schemeClr val="accent5"/>
              </a:solidFill>
              <a:effectLst/>
              <a:uFillTx/>
              <a:latin typeface="Abadi" panose="020B0604020104020204" pitchFamily="34" charset="0"/>
              <a:sym typeface="Helvetica Neue"/>
            </a:endParaRPr>
          </a:p>
        </p:txBody>
      </p:sp>
      <p:sp>
        <p:nvSpPr>
          <p:cNvPr id="74" name="TextBox 73">
            <a:extLst>
              <a:ext uri="{FF2B5EF4-FFF2-40B4-BE49-F238E27FC236}">
                <a16:creationId xmlns:a16="http://schemas.microsoft.com/office/drawing/2014/main" id="{E1376907-578E-E92B-F367-C572C1A44C09}"/>
              </a:ext>
            </a:extLst>
          </p:cNvPr>
          <p:cNvSpPr txBox="1"/>
          <p:nvPr/>
        </p:nvSpPr>
        <p:spPr>
          <a:xfrm>
            <a:off x="574323" y="7881607"/>
            <a:ext cx="3505197" cy="59503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lang="en-US" sz="3200" dirty="0">
                <a:solidFill>
                  <a:schemeClr val="accent5"/>
                </a:solidFill>
                <a:latin typeface="Abadi" panose="020B0604020104020204" pitchFamily="34" charset="0"/>
              </a:rPr>
              <a:t>Inference</a:t>
            </a:r>
            <a:r>
              <a:rPr kumimoji="0" lang="en-US" sz="3200" i="0" u="none" strike="noStrike" cap="none" spc="0" normalizeH="0" baseline="0" dirty="0">
                <a:ln>
                  <a:noFill/>
                </a:ln>
                <a:solidFill>
                  <a:schemeClr val="accent5"/>
                </a:solidFill>
                <a:effectLst/>
                <a:uFillTx/>
                <a:latin typeface="Abadi" panose="020B0604020104020204" pitchFamily="34" charset="0"/>
                <a:sym typeface="Helvetica Neue"/>
              </a:rPr>
              <a:t> Phase</a:t>
            </a:r>
            <a:endParaRPr kumimoji="0" lang="en-US" sz="3200" b="0" i="0" u="none" strike="noStrike" cap="none" spc="0" normalizeH="0" baseline="0" dirty="0">
              <a:ln>
                <a:noFill/>
              </a:ln>
              <a:solidFill>
                <a:schemeClr val="accent5"/>
              </a:solidFill>
              <a:effectLst/>
              <a:uFillTx/>
              <a:latin typeface="Abadi" panose="020B0604020104020204" pitchFamily="34" charset="0"/>
              <a:sym typeface="Helvetica Neue"/>
            </a:endParaRPr>
          </a:p>
        </p:txBody>
      </p:sp>
      <p:sp>
        <p:nvSpPr>
          <p:cNvPr id="75" name="TextBox 74">
            <a:extLst>
              <a:ext uri="{FF2B5EF4-FFF2-40B4-BE49-F238E27FC236}">
                <a16:creationId xmlns:a16="http://schemas.microsoft.com/office/drawing/2014/main" id="{FB98CEC8-FCF4-1CFA-A098-154E1D511331}"/>
              </a:ext>
            </a:extLst>
          </p:cNvPr>
          <p:cNvSpPr txBox="1"/>
          <p:nvPr/>
        </p:nvSpPr>
        <p:spPr>
          <a:xfrm>
            <a:off x="12864817" y="3214444"/>
            <a:ext cx="11351562" cy="100129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lang="en-US" sz="2800" b="0" dirty="0">
                <a:latin typeface="Abadi" panose="020B0604020104020204" pitchFamily="34" charset="0"/>
              </a:rPr>
              <a:t>A boom in various extreme mobility scenarios, such as the high-speed rails during rush hours and unexpected network failure could trigger signaling storm.  The example figure on the right demonstrates how to leverage the VFL collaborative distributed training with NWDAF to detect and to mitigate the signaling storm caused by unexpected mobility failure.  </a:t>
            </a:r>
          </a:p>
          <a:p>
            <a:pPr marL="0" marR="0" indent="0" algn="l" defTabSz="825500" rtl="0" fontAlgn="auto" latinLnBrk="0" hangingPunct="0">
              <a:lnSpc>
                <a:spcPct val="100000"/>
              </a:lnSpc>
              <a:spcBef>
                <a:spcPts val="0"/>
              </a:spcBef>
              <a:spcAft>
                <a:spcPts val="0"/>
              </a:spcAft>
              <a:buClrTx/>
              <a:buSzTx/>
              <a:buFontTx/>
              <a:buNone/>
            </a:pPr>
            <a:endParaRPr kumimoji="0" lang="en-US" sz="2000" b="0" i="0" strike="noStrike" cap="none" spc="0" normalizeH="0" baseline="0" dirty="0">
              <a:ln>
                <a:noFill/>
              </a:ln>
              <a:solidFill>
                <a:srgbClr val="000000"/>
              </a:solidFill>
              <a:effectLst/>
              <a:uFillTx/>
              <a:latin typeface="Abadi" panose="020B0604020104020204" pitchFamily="34" charset="0"/>
              <a:sym typeface="Helvetica Neue"/>
            </a:endParaRPr>
          </a:p>
          <a:p>
            <a:pPr marL="0" marR="0" indent="0" algn="l" defTabSz="825500" rtl="0" fontAlgn="auto" latinLnBrk="0" hangingPunct="0">
              <a:lnSpc>
                <a:spcPct val="100000"/>
              </a:lnSpc>
              <a:spcBef>
                <a:spcPts val="0"/>
              </a:spcBef>
              <a:spcAft>
                <a:spcPts val="0"/>
              </a:spcAft>
              <a:buClrTx/>
              <a:buSzTx/>
              <a:buFontTx/>
              <a:buNone/>
            </a:pPr>
            <a:r>
              <a:rPr lang="en-US" sz="2800" b="0" dirty="0">
                <a:latin typeface="Abadi" panose="020B0604020104020204" pitchFamily="34" charset="0"/>
              </a:rPr>
              <a:t>The sequence can be divided into two phases: i.e. Training Phase &amp; Inference Phase. </a:t>
            </a:r>
          </a:p>
          <a:p>
            <a:pPr marL="0" marR="0" indent="0" algn="l" defTabSz="825500" rtl="0" fontAlgn="auto" latinLnBrk="0" hangingPunct="0">
              <a:lnSpc>
                <a:spcPct val="100000"/>
              </a:lnSpc>
              <a:spcBef>
                <a:spcPts val="0"/>
              </a:spcBef>
              <a:spcAft>
                <a:spcPts val="0"/>
              </a:spcAft>
              <a:buClrTx/>
              <a:buSzTx/>
              <a:buFontTx/>
              <a:buNone/>
            </a:pPr>
            <a:endParaRPr kumimoji="0" lang="en-US" sz="2000" b="0" i="0" strike="noStrike" cap="none" spc="0" normalizeH="0" baseline="0" dirty="0">
              <a:ln>
                <a:noFill/>
              </a:ln>
              <a:solidFill>
                <a:srgbClr val="000000"/>
              </a:solidFill>
              <a:effectLst/>
              <a:uFillTx/>
              <a:latin typeface="Abadi" panose="020B0604020104020204" pitchFamily="34" charset="0"/>
              <a:sym typeface="Helvetica Neue"/>
            </a:endParaRPr>
          </a:p>
          <a:p>
            <a:pPr marL="0" marR="0" indent="0" algn="l" defTabSz="825500" rtl="0" fontAlgn="auto" latinLnBrk="0" hangingPunct="0">
              <a:lnSpc>
                <a:spcPct val="100000"/>
              </a:lnSpc>
              <a:spcBef>
                <a:spcPts val="0"/>
              </a:spcBef>
              <a:spcAft>
                <a:spcPts val="0"/>
              </a:spcAft>
              <a:buClrTx/>
              <a:buSzTx/>
              <a:buFontTx/>
              <a:buNone/>
            </a:pPr>
            <a:r>
              <a:rPr lang="en-US" sz="2800" b="0" dirty="0">
                <a:latin typeface="Abadi" panose="020B0604020104020204" pitchFamily="34" charset="0"/>
              </a:rPr>
              <a:t>The objective of the training phase is to build the KPI profile for each 5GC NF (e.g. AMF, SMF, UPF etc.) which is involved in the Connection Establishment operation via their historically collected local data for a group of UEs.  Within this phase, tuning the detection algorithm’s parameters are used to adjust the threshold for anomaly metric for signaling storm detection.   </a:t>
            </a:r>
          </a:p>
          <a:p>
            <a:pPr marL="0" marR="0" indent="0" algn="l" defTabSz="825500" rtl="0" fontAlgn="auto" latinLnBrk="0" hangingPunct="0">
              <a:lnSpc>
                <a:spcPct val="100000"/>
              </a:lnSpc>
              <a:spcBef>
                <a:spcPts val="0"/>
              </a:spcBef>
              <a:spcAft>
                <a:spcPts val="0"/>
              </a:spcAft>
              <a:buClrTx/>
              <a:buSzTx/>
              <a:buFontTx/>
              <a:buNone/>
            </a:pPr>
            <a:endParaRPr kumimoji="0" lang="en-US" sz="2000" b="0" i="0" strike="noStrike" cap="none" spc="0" normalizeH="0" baseline="0" dirty="0">
              <a:ln>
                <a:noFill/>
              </a:ln>
              <a:solidFill>
                <a:srgbClr val="000000"/>
              </a:solidFill>
              <a:effectLst/>
              <a:uFillTx/>
              <a:latin typeface="Abadi" panose="020B0604020104020204" pitchFamily="34" charset="0"/>
              <a:sym typeface="Helvetica Neue"/>
            </a:endParaRPr>
          </a:p>
          <a:p>
            <a:pPr marL="0" marR="0" indent="0" algn="l" defTabSz="825500" rtl="0" fontAlgn="auto" latinLnBrk="0" hangingPunct="0">
              <a:lnSpc>
                <a:spcPct val="100000"/>
              </a:lnSpc>
              <a:spcBef>
                <a:spcPts val="0"/>
              </a:spcBef>
              <a:spcAft>
                <a:spcPts val="0"/>
              </a:spcAft>
              <a:buClrTx/>
              <a:buSzTx/>
              <a:buFontTx/>
              <a:buNone/>
            </a:pPr>
            <a:r>
              <a:rPr lang="en-US" sz="2800" b="0" dirty="0">
                <a:latin typeface="Abadi" panose="020B0604020104020204" pitchFamily="34" charset="0"/>
              </a:rPr>
              <a:t>The objective of the inference phase is to predict the signaling storm which could be happened for a period according to the KPI profile which was determined during the training phase.  Consequently, the pre-defined policy would be triggered to update the target NF(s) and the corresponding connection establishment request which may be either accepted or rejected dependent on the policy to avoid signaling storm.  </a:t>
            </a:r>
            <a:endParaRPr kumimoji="0" lang="en-US" sz="2800" b="0" i="0" strike="noStrike" cap="none" spc="0" normalizeH="0" baseline="0" dirty="0">
              <a:ln>
                <a:noFill/>
              </a:ln>
              <a:solidFill>
                <a:srgbClr val="000000"/>
              </a:solidFill>
              <a:effectLst/>
              <a:uFillTx/>
              <a:latin typeface="Abadi" panose="020B0604020104020204" pitchFamily="34" charset="0"/>
              <a:sym typeface="Helvetica Neue"/>
            </a:endParaRPr>
          </a:p>
        </p:txBody>
      </p:sp>
      <p:sp>
        <p:nvSpPr>
          <p:cNvPr id="76" name="TextBox 75">
            <a:extLst>
              <a:ext uri="{FF2B5EF4-FFF2-40B4-BE49-F238E27FC236}">
                <a16:creationId xmlns:a16="http://schemas.microsoft.com/office/drawing/2014/main" id="{D9E13C2E-A89E-788C-BF01-632F8065AE7B}"/>
              </a:ext>
            </a:extLst>
          </p:cNvPr>
          <p:cNvSpPr txBox="1"/>
          <p:nvPr/>
        </p:nvSpPr>
        <p:spPr>
          <a:xfrm>
            <a:off x="2267944" y="12863057"/>
            <a:ext cx="20762502" cy="502702"/>
          </a:xfrm>
          <a:prstGeom prst="rect">
            <a:avLst/>
          </a:prstGeom>
          <a:solidFill>
            <a:schemeClr val="tx2">
              <a:lumMod val="20000"/>
              <a:lumOff val="80000"/>
            </a:scheme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lang="en-US" sz="2600" u="sng" dirty="0">
                <a:solidFill>
                  <a:srgbClr val="046A38"/>
                </a:solidFill>
                <a:latin typeface="Abadi" panose="020B0604020104020204" pitchFamily="34" charset="0"/>
              </a:rPr>
              <a:t>NOTE: </a:t>
            </a:r>
            <a:r>
              <a:rPr lang="en-US" sz="2600" b="0" dirty="0">
                <a:solidFill>
                  <a:srgbClr val="046A38"/>
                </a:solidFill>
                <a:latin typeface="Abadi" panose="020B0604020104020204" pitchFamily="34" charset="0"/>
              </a:rPr>
              <a:t>In case the signaling storm detection is focusing on the NG-RAN, the NWDAF can coordinate with MDAF to detect signaling storm in RAN.  </a:t>
            </a:r>
            <a:endParaRPr kumimoji="0" lang="en-US" sz="2600" b="0" i="0" u="none" strike="noStrike" cap="none" spc="0" normalizeH="0" baseline="0" dirty="0">
              <a:ln>
                <a:noFill/>
              </a:ln>
              <a:solidFill>
                <a:srgbClr val="046A38"/>
              </a:solidFill>
              <a:effectLst/>
              <a:uFillTx/>
              <a:latin typeface="Abadi" panose="020B0604020104020204" pitchFamily="34" charset="0"/>
              <a:sym typeface="Helvetica Neue"/>
            </a:endParaRPr>
          </a:p>
        </p:txBody>
      </p:sp>
      <p:sp>
        <p:nvSpPr>
          <p:cNvPr id="28" name="Rectangle 27">
            <a:extLst>
              <a:ext uri="{FF2B5EF4-FFF2-40B4-BE49-F238E27FC236}">
                <a16:creationId xmlns:a16="http://schemas.microsoft.com/office/drawing/2014/main" id="{4AAC19B3-D8EC-6817-9B21-F0CB4C8A3AD3}"/>
              </a:ext>
            </a:extLst>
          </p:cNvPr>
          <p:cNvSpPr/>
          <p:nvPr/>
        </p:nvSpPr>
        <p:spPr>
          <a:xfrm>
            <a:off x="5629710" y="9187871"/>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Rectangle 28">
            <a:extLst>
              <a:ext uri="{FF2B5EF4-FFF2-40B4-BE49-F238E27FC236}">
                <a16:creationId xmlns:a16="http://schemas.microsoft.com/office/drawing/2014/main" id="{D5037CFC-FE64-E90D-77DE-CA9ED8703C68}"/>
              </a:ext>
            </a:extLst>
          </p:cNvPr>
          <p:cNvSpPr/>
          <p:nvPr/>
        </p:nvSpPr>
        <p:spPr>
          <a:xfrm>
            <a:off x="5499081" y="9057242"/>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0" name="Rectangle 29">
            <a:extLst>
              <a:ext uri="{FF2B5EF4-FFF2-40B4-BE49-F238E27FC236}">
                <a16:creationId xmlns:a16="http://schemas.microsoft.com/office/drawing/2014/main" id="{F6DF0E97-B17E-217C-93DF-C907D1619014}"/>
              </a:ext>
            </a:extLst>
          </p:cNvPr>
          <p:cNvSpPr/>
          <p:nvPr/>
        </p:nvSpPr>
        <p:spPr>
          <a:xfrm>
            <a:off x="5390223" y="8926613"/>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1" name="TextBox 30">
            <a:extLst>
              <a:ext uri="{FF2B5EF4-FFF2-40B4-BE49-F238E27FC236}">
                <a16:creationId xmlns:a16="http://schemas.microsoft.com/office/drawing/2014/main" id="{26C9909B-EDEB-64E1-0678-ECF8F3F7B33B}"/>
              </a:ext>
            </a:extLst>
          </p:cNvPr>
          <p:cNvSpPr txBox="1"/>
          <p:nvPr/>
        </p:nvSpPr>
        <p:spPr>
          <a:xfrm>
            <a:off x="5752577" y="8928996"/>
            <a:ext cx="5281895"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rPr>
              <a:t>Connection Establishment Request</a:t>
            </a:r>
          </a:p>
        </p:txBody>
      </p:sp>
      <p:sp>
        <p:nvSpPr>
          <p:cNvPr id="26" name="Rectangle 25">
            <a:extLst>
              <a:ext uri="{FF2B5EF4-FFF2-40B4-BE49-F238E27FC236}">
                <a16:creationId xmlns:a16="http://schemas.microsoft.com/office/drawing/2014/main" id="{BEEF22A1-6C7F-5D53-9F1C-979013059A98}"/>
              </a:ext>
            </a:extLst>
          </p:cNvPr>
          <p:cNvSpPr/>
          <p:nvPr/>
        </p:nvSpPr>
        <p:spPr>
          <a:xfrm>
            <a:off x="5390223" y="11931070"/>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7" name="Rectangle 26">
            <a:extLst>
              <a:ext uri="{FF2B5EF4-FFF2-40B4-BE49-F238E27FC236}">
                <a16:creationId xmlns:a16="http://schemas.microsoft.com/office/drawing/2014/main" id="{56E11141-0698-DA10-B5B5-CFE903F92D59}"/>
              </a:ext>
            </a:extLst>
          </p:cNvPr>
          <p:cNvSpPr/>
          <p:nvPr/>
        </p:nvSpPr>
        <p:spPr>
          <a:xfrm>
            <a:off x="5259594" y="11800441"/>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2" name="Rectangle 31">
            <a:extLst>
              <a:ext uri="{FF2B5EF4-FFF2-40B4-BE49-F238E27FC236}">
                <a16:creationId xmlns:a16="http://schemas.microsoft.com/office/drawing/2014/main" id="{73F938A5-27D5-86C0-6915-0CC3A8A7289F}"/>
              </a:ext>
            </a:extLst>
          </p:cNvPr>
          <p:cNvSpPr/>
          <p:nvPr/>
        </p:nvSpPr>
        <p:spPr>
          <a:xfrm>
            <a:off x="5150736" y="11669812"/>
            <a:ext cx="6792680" cy="533479"/>
          </a:xfrm>
          <a:prstGeom prst="rect">
            <a:avLst/>
          </a:prstGeom>
          <a:solidFill>
            <a:schemeClr val="bg1"/>
          </a:solidFill>
          <a:ln w="38100" cap="flat">
            <a:solidFill>
              <a:srgbClr val="046A38"/>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3" name="TextBox 32">
            <a:extLst>
              <a:ext uri="{FF2B5EF4-FFF2-40B4-BE49-F238E27FC236}">
                <a16:creationId xmlns:a16="http://schemas.microsoft.com/office/drawing/2014/main" id="{6D054BE9-227C-2706-C52A-1C9F2705FBBD}"/>
              </a:ext>
            </a:extLst>
          </p:cNvPr>
          <p:cNvSpPr txBox="1"/>
          <p:nvPr/>
        </p:nvSpPr>
        <p:spPr>
          <a:xfrm>
            <a:off x="5513090" y="11672195"/>
            <a:ext cx="6104235"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400" i="1" u="none" strike="noStrike" cap="none" spc="0" normalizeH="0" baseline="0" dirty="0">
                <a:ln>
                  <a:noFill/>
                </a:ln>
                <a:solidFill>
                  <a:srgbClr val="000000"/>
                </a:solidFill>
                <a:effectLst/>
                <a:uFillTx/>
                <a:latin typeface="Helvetica Neue"/>
                <a:ea typeface="Helvetica Neue"/>
                <a:cs typeface="Helvetica Neue"/>
                <a:sym typeface="Helvetica Neue"/>
              </a:rPr>
              <a:t>Connection Establishment Accept/Reject</a:t>
            </a:r>
          </a:p>
        </p:txBody>
      </p:sp>
    </p:spTree>
    <p:extLst>
      <p:ext uri="{BB962C8B-B14F-4D97-AF65-F5344CB8AC3E}">
        <p14:creationId xmlns:p14="http://schemas.microsoft.com/office/powerpoint/2010/main" val="1135084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EB108C-DC11-986F-39D6-F8C1C04DF3FC}"/>
              </a:ext>
            </a:extLst>
          </p:cNvPr>
          <p:cNvSpPr>
            <a:spLocks noGrp="1"/>
          </p:cNvSpPr>
          <p:nvPr>
            <p:ph type="title"/>
          </p:nvPr>
        </p:nvSpPr>
        <p:spPr>
          <a:xfrm>
            <a:off x="259299" y="253641"/>
            <a:ext cx="23408442" cy="1379038"/>
          </a:xfrm>
        </p:spPr>
        <p:txBody>
          <a:bodyPr>
            <a:noAutofit/>
          </a:bodyPr>
          <a:lstStyle/>
          <a:p>
            <a:pPr algn="l"/>
            <a:r>
              <a:rPr lang="en-US" altLang="zh-CN" sz="6400" b="1" dirty="0">
                <a:latin typeface="Abadi" panose="020B0604020104020204" pitchFamily="34" charset="0"/>
              </a:rPr>
              <a:t>EXAMPLE of KPI/KQI Video Streaming Service Relationship</a:t>
            </a:r>
          </a:p>
        </p:txBody>
      </p:sp>
      <p:grpSp>
        <p:nvGrpSpPr>
          <p:cNvPr id="76" name="Group 75">
            <a:extLst>
              <a:ext uri="{FF2B5EF4-FFF2-40B4-BE49-F238E27FC236}">
                <a16:creationId xmlns:a16="http://schemas.microsoft.com/office/drawing/2014/main" id="{4E4AEB99-881D-C8CA-C05C-D3F512974A95}"/>
              </a:ext>
            </a:extLst>
          </p:cNvPr>
          <p:cNvGrpSpPr/>
          <p:nvPr/>
        </p:nvGrpSpPr>
        <p:grpSpPr>
          <a:xfrm>
            <a:off x="915624" y="1651326"/>
            <a:ext cx="20221782" cy="11464250"/>
            <a:chOff x="457812" y="825663"/>
            <a:chExt cx="10110891" cy="5732125"/>
          </a:xfrm>
        </p:grpSpPr>
        <p:sp>
          <p:nvSpPr>
            <p:cNvPr id="26" name="Rectangle 25">
              <a:extLst>
                <a:ext uri="{FF2B5EF4-FFF2-40B4-BE49-F238E27FC236}">
                  <a16:creationId xmlns:a16="http://schemas.microsoft.com/office/drawing/2014/main" id="{A8EC64C2-82C9-8477-B9F4-4513A16F5CBE}"/>
                </a:ext>
              </a:extLst>
            </p:cNvPr>
            <p:cNvSpPr/>
            <p:nvPr/>
          </p:nvSpPr>
          <p:spPr>
            <a:xfrm>
              <a:off x="4099062" y="1640694"/>
              <a:ext cx="3693794" cy="313120"/>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 name="Rectangle 4">
              <a:extLst>
                <a:ext uri="{FF2B5EF4-FFF2-40B4-BE49-F238E27FC236}">
                  <a16:creationId xmlns:a16="http://schemas.microsoft.com/office/drawing/2014/main" id="{4FDEF831-8423-CDEE-97E5-8F2E40D5A57C}"/>
                </a:ext>
              </a:extLst>
            </p:cNvPr>
            <p:cNvSpPr/>
            <p:nvPr/>
          </p:nvSpPr>
          <p:spPr>
            <a:xfrm>
              <a:off x="899256" y="828923"/>
              <a:ext cx="1398644" cy="192983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 name="TextBox 5">
              <a:extLst>
                <a:ext uri="{FF2B5EF4-FFF2-40B4-BE49-F238E27FC236}">
                  <a16:creationId xmlns:a16="http://schemas.microsoft.com/office/drawing/2014/main" id="{5B44F405-77F7-4CC1-17A7-5BCFE3AF9E34}"/>
                </a:ext>
              </a:extLst>
            </p:cNvPr>
            <p:cNvSpPr txBox="1"/>
            <p:nvPr/>
          </p:nvSpPr>
          <p:spPr>
            <a:xfrm>
              <a:off x="890203" y="1654456"/>
              <a:ext cx="1580465" cy="600165"/>
            </a:xfrm>
            <a:prstGeom prst="rect">
              <a:avLst/>
            </a:prstGeom>
            <a:noFill/>
          </p:spPr>
          <p:txBody>
            <a:bodyPr wrap="none" rtlCol="0">
              <a:spAutoFit/>
            </a:bodyPr>
            <a:lstStyle/>
            <a:p>
              <a:pPr algn="l" defTabSz="1828800" hangingPunct="1"/>
              <a:r>
                <a:rPr lang="en-US" sz="3600" kern="1200" dirty="0">
                  <a:solidFill>
                    <a:prstClr val="black"/>
                  </a:solidFill>
                  <a:latin typeface="Calibri" panose="020F0502020204030204"/>
                  <a:ea typeface="+mn-ea"/>
                  <a:cs typeface="+mn-cs"/>
                </a:rPr>
                <a:t>SERVICE KPI</a:t>
              </a:r>
            </a:p>
            <a:p>
              <a:pPr defTabSz="1828800" hangingPunct="1"/>
              <a:r>
                <a:rPr lang="en-US" sz="3600" kern="1200" dirty="0">
                  <a:solidFill>
                    <a:prstClr val="black"/>
                  </a:solidFill>
                  <a:latin typeface="Calibri" panose="020F0502020204030204"/>
                  <a:ea typeface="+mn-ea"/>
                  <a:cs typeface="+mn-cs"/>
                </a:rPr>
                <a:t>(KQIs)</a:t>
              </a:r>
            </a:p>
          </p:txBody>
        </p:sp>
        <p:sp>
          <p:nvSpPr>
            <p:cNvPr id="7" name="Rectangle 6">
              <a:extLst>
                <a:ext uri="{FF2B5EF4-FFF2-40B4-BE49-F238E27FC236}">
                  <a16:creationId xmlns:a16="http://schemas.microsoft.com/office/drawing/2014/main" id="{D950A70A-4D31-4FEB-28BE-0E4D198EABDC}"/>
                </a:ext>
              </a:extLst>
            </p:cNvPr>
            <p:cNvSpPr/>
            <p:nvPr/>
          </p:nvSpPr>
          <p:spPr>
            <a:xfrm>
              <a:off x="2281858" y="1638300"/>
              <a:ext cx="918586" cy="11205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8" name="TextBox 7">
              <a:extLst>
                <a:ext uri="{FF2B5EF4-FFF2-40B4-BE49-F238E27FC236}">
                  <a16:creationId xmlns:a16="http://schemas.microsoft.com/office/drawing/2014/main" id="{EDC7CFFE-DDFA-DE3A-E1EB-5DFA9B9FCC62}"/>
                </a:ext>
              </a:extLst>
            </p:cNvPr>
            <p:cNvSpPr txBox="1"/>
            <p:nvPr/>
          </p:nvSpPr>
          <p:spPr>
            <a:xfrm rot="18459166">
              <a:off x="2121991" y="2072769"/>
              <a:ext cx="1135087"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Accessibility</a:t>
              </a:r>
            </a:p>
          </p:txBody>
        </p:sp>
        <p:sp>
          <p:nvSpPr>
            <p:cNvPr id="18" name="Rectangle 17">
              <a:extLst>
                <a:ext uri="{FF2B5EF4-FFF2-40B4-BE49-F238E27FC236}">
                  <a16:creationId xmlns:a16="http://schemas.microsoft.com/office/drawing/2014/main" id="{2D541BC1-C69C-64A8-7172-5E06BC94A151}"/>
                </a:ext>
              </a:extLst>
            </p:cNvPr>
            <p:cNvSpPr/>
            <p:nvPr/>
          </p:nvSpPr>
          <p:spPr>
            <a:xfrm>
              <a:off x="3184255" y="1637557"/>
              <a:ext cx="918586" cy="11205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9" name="TextBox 8">
              <a:extLst>
                <a:ext uri="{FF2B5EF4-FFF2-40B4-BE49-F238E27FC236}">
                  <a16:creationId xmlns:a16="http://schemas.microsoft.com/office/drawing/2014/main" id="{9A761A1A-7CC8-A8D2-7D9D-5ED507728CD8}"/>
                </a:ext>
              </a:extLst>
            </p:cNvPr>
            <p:cNvSpPr txBox="1"/>
            <p:nvPr/>
          </p:nvSpPr>
          <p:spPr>
            <a:xfrm rot="18397988">
              <a:off x="3008190" y="2108986"/>
              <a:ext cx="1167916"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Retainability</a:t>
              </a:r>
            </a:p>
          </p:txBody>
        </p:sp>
        <p:sp>
          <p:nvSpPr>
            <p:cNvPr id="19" name="Rectangle 18">
              <a:extLst>
                <a:ext uri="{FF2B5EF4-FFF2-40B4-BE49-F238E27FC236}">
                  <a16:creationId xmlns:a16="http://schemas.microsoft.com/office/drawing/2014/main" id="{EF3E3EEF-4F6F-462E-B33E-A2FB04DDE966}"/>
                </a:ext>
              </a:extLst>
            </p:cNvPr>
            <p:cNvSpPr/>
            <p:nvPr/>
          </p:nvSpPr>
          <p:spPr>
            <a:xfrm>
              <a:off x="4112052" y="1937945"/>
              <a:ext cx="918586" cy="807488"/>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1" name="TextBox 10">
              <a:extLst>
                <a:ext uri="{FF2B5EF4-FFF2-40B4-BE49-F238E27FC236}">
                  <a16:creationId xmlns:a16="http://schemas.microsoft.com/office/drawing/2014/main" id="{322CE11E-63A3-1EF0-0721-9691BE9864AF}"/>
                </a:ext>
              </a:extLst>
            </p:cNvPr>
            <p:cNvSpPr txBox="1"/>
            <p:nvPr/>
          </p:nvSpPr>
          <p:spPr>
            <a:xfrm rot="18347918">
              <a:off x="4007786" y="2221668"/>
              <a:ext cx="1092511"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Throughput</a:t>
              </a:r>
            </a:p>
          </p:txBody>
        </p:sp>
        <p:sp>
          <p:nvSpPr>
            <p:cNvPr id="20" name="Rectangle 19">
              <a:extLst>
                <a:ext uri="{FF2B5EF4-FFF2-40B4-BE49-F238E27FC236}">
                  <a16:creationId xmlns:a16="http://schemas.microsoft.com/office/drawing/2014/main" id="{E15438F5-795B-163F-AD9F-58F281C58493}"/>
                </a:ext>
              </a:extLst>
            </p:cNvPr>
            <p:cNvSpPr/>
            <p:nvPr/>
          </p:nvSpPr>
          <p:spPr>
            <a:xfrm>
              <a:off x="5028811" y="1954021"/>
              <a:ext cx="918586" cy="807488"/>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0" name="TextBox 9">
              <a:extLst>
                <a:ext uri="{FF2B5EF4-FFF2-40B4-BE49-F238E27FC236}">
                  <a16:creationId xmlns:a16="http://schemas.microsoft.com/office/drawing/2014/main" id="{91CFE426-7286-9896-41FB-179C8E3DD097}"/>
                </a:ext>
              </a:extLst>
            </p:cNvPr>
            <p:cNvSpPr txBox="1"/>
            <p:nvPr/>
          </p:nvSpPr>
          <p:spPr>
            <a:xfrm>
              <a:off x="5524016" y="1624353"/>
              <a:ext cx="907300" cy="323166"/>
            </a:xfrm>
            <a:prstGeom prst="rect">
              <a:avLst/>
            </a:prstGeom>
            <a:noFill/>
          </p:spPr>
          <p:txBody>
            <a:bodyPr wrap="none" rtlCol="0">
              <a:spAutoFit/>
            </a:bodyPr>
            <a:lstStyle/>
            <a:p>
              <a:pPr algn="l" defTabSz="1828800" hangingPunct="1"/>
              <a:r>
                <a:rPr lang="en-US" sz="3600" kern="1200" dirty="0">
                  <a:solidFill>
                    <a:prstClr val="black"/>
                  </a:solidFill>
                  <a:latin typeface="Calibri" panose="020F0502020204030204"/>
                  <a:ea typeface="+mn-ea"/>
                  <a:cs typeface="+mn-cs"/>
                </a:rPr>
                <a:t>Integrity</a:t>
              </a:r>
            </a:p>
          </p:txBody>
        </p:sp>
        <p:sp>
          <p:nvSpPr>
            <p:cNvPr id="21" name="Rectangle 20">
              <a:extLst>
                <a:ext uri="{FF2B5EF4-FFF2-40B4-BE49-F238E27FC236}">
                  <a16:creationId xmlns:a16="http://schemas.microsoft.com/office/drawing/2014/main" id="{B64079CA-96F3-5E3A-FA74-EAC9230DC5FE}"/>
                </a:ext>
              </a:extLst>
            </p:cNvPr>
            <p:cNvSpPr/>
            <p:nvPr/>
          </p:nvSpPr>
          <p:spPr>
            <a:xfrm>
              <a:off x="5938564" y="1954258"/>
              <a:ext cx="918586" cy="807488"/>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3" name="TextBox 12">
              <a:extLst>
                <a:ext uri="{FF2B5EF4-FFF2-40B4-BE49-F238E27FC236}">
                  <a16:creationId xmlns:a16="http://schemas.microsoft.com/office/drawing/2014/main" id="{0DF3E2CB-6C96-8321-C4CC-CEF29CF23172}"/>
                </a:ext>
              </a:extLst>
            </p:cNvPr>
            <p:cNvSpPr txBox="1"/>
            <p:nvPr/>
          </p:nvSpPr>
          <p:spPr>
            <a:xfrm rot="18334629">
              <a:off x="6139451" y="2241124"/>
              <a:ext cx="525048"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Jitter</a:t>
              </a:r>
            </a:p>
          </p:txBody>
        </p:sp>
        <p:sp>
          <p:nvSpPr>
            <p:cNvPr id="22" name="Rectangle 21">
              <a:extLst>
                <a:ext uri="{FF2B5EF4-FFF2-40B4-BE49-F238E27FC236}">
                  <a16:creationId xmlns:a16="http://schemas.microsoft.com/office/drawing/2014/main" id="{E6626E42-3F44-DB1E-8BE2-FB19AB935DDF}"/>
                </a:ext>
              </a:extLst>
            </p:cNvPr>
            <p:cNvSpPr/>
            <p:nvPr/>
          </p:nvSpPr>
          <p:spPr>
            <a:xfrm>
              <a:off x="6864156" y="1951416"/>
              <a:ext cx="918586" cy="807488"/>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4" name="TextBox 13">
              <a:extLst>
                <a:ext uri="{FF2B5EF4-FFF2-40B4-BE49-F238E27FC236}">
                  <a16:creationId xmlns:a16="http://schemas.microsoft.com/office/drawing/2014/main" id="{8FCEC5A4-A392-953D-D791-683BDE1D8E10}"/>
                </a:ext>
              </a:extLst>
            </p:cNvPr>
            <p:cNvSpPr txBox="1"/>
            <p:nvPr/>
          </p:nvSpPr>
          <p:spPr>
            <a:xfrm rot="18254458">
              <a:off x="7002947" y="2167399"/>
              <a:ext cx="664888" cy="292388"/>
            </a:xfrm>
            <a:prstGeom prst="rect">
              <a:avLst/>
            </a:prstGeom>
            <a:noFill/>
          </p:spPr>
          <p:txBody>
            <a:bodyPr wrap="square" rtlCol="0">
              <a:spAutoFit/>
            </a:bodyPr>
            <a:lstStyle/>
            <a:p>
              <a:pPr algn="l" defTabSz="1828800" hangingPunct="1"/>
              <a:r>
                <a:rPr lang="en-US" sz="3200" kern="1200" dirty="0">
                  <a:solidFill>
                    <a:prstClr val="black"/>
                  </a:solidFill>
                  <a:latin typeface="Calibri" panose="020F0502020204030204"/>
                  <a:ea typeface="+mn-ea"/>
                  <a:cs typeface="+mn-cs"/>
                </a:rPr>
                <a:t>PLR</a:t>
              </a:r>
            </a:p>
          </p:txBody>
        </p:sp>
        <p:sp>
          <p:nvSpPr>
            <p:cNvPr id="23" name="Rectangle 22">
              <a:extLst>
                <a:ext uri="{FF2B5EF4-FFF2-40B4-BE49-F238E27FC236}">
                  <a16:creationId xmlns:a16="http://schemas.microsoft.com/office/drawing/2014/main" id="{21BC2F3E-DA16-8A93-9810-38DD54B20D00}"/>
                </a:ext>
              </a:extLst>
            </p:cNvPr>
            <p:cNvSpPr/>
            <p:nvPr/>
          </p:nvSpPr>
          <p:spPr>
            <a:xfrm>
              <a:off x="7798009" y="1640694"/>
              <a:ext cx="918586" cy="11205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5" name="TextBox 14">
              <a:extLst>
                <a:ext uri="{FF2B5EF4-FFF2-40B4-BE49-F238E27FC236}">
                  <a16:creationId xmlns:a16="http://schemas.microsoft.com/office/drawing/2014/main" id="{83B4FB69-0DC7-885F-CA42-A43D2BD46A4F}"/>
                </a:ext>
              </a:extLst>
            </p:cNvPr>
            <p:cNvSpPr txBox="1"/>
            <p:nvPr/>
          </p:nvSpPr>
          <p:spPr>
            <a:xfrm rot="18239021">
              <a:off x="7697836" y="1913981"/>
              <a:ext cx="1038105" cy="538609"/>
            </a:xfrm>
            <a:prstGeom prst="rect">
              <a:avLst/>
            </a:prstGeom>
            <a:noFill/>
          </p:spPr>
          <p:txBody>
            <a:bodyPr wrap="none" rtlCol="0">
              <a:spAutoFit/>
            </a:bodyPr>
            <a:lstStyle/>
            <a:p>
              <a:pPr defTabSz="1828800" hangingPunct="1"/>
              <a:r>
                <a:rPr lang="en-US" sz="3200" kern="1200" dirty="0">
                  <a:solidFill>
                    <a:prstClr val="black"/>
                  </a:solidFill>
                  <a:latin typeface="Calibri" panose="020F0502020204030204"/>
                  <a:ea typeface="+mn-ea"/>
                  <a:cs typeface="+mn-cs"/>
                </a:rPr>
                <a:t>Cell </a:t>
              </a:r>
            </a:p>
            <a:p>
              <a:pPr defTabSz="1828800" hangingPunct="1"/>
              <a:r>
                <a:rPr lang="en-US" sz="3200" kern="1200" dirty="0">
                  <a:solidFill>
                    <a:prstClr val="black"/>
                  </a:solidFill>
                  <a:latin typeface="Calibri" panose="020F0502020204030204"/>
                  <a:ea typeface="+mn-ea"/>
                  <a:cs typeface="+mn-cs"/>
                </a:rPr>
                <a:t>Availability</a:t>
              </a:r>
            </a:p>
          </p:txBody>
        </p:sp>
        <p:sp>
          <p:nvSpPr>
            <p:cNvPr id="24" name="Rectangle 23">
              <a:extLst>
                <a:ext uri="{FF2B5EF4-FFF2-40B4-BE49-F238E27FC236}">
                  <a16:creationId xmlns:a16="http://schemas.microsoft.com/office/drawing/2014/main" id="{5A5FBDA0-14A2-0A6D-C438-5F60F4E7D0FA}"/>
                </a:ext>
              </a:extLst>
            </p:cNvPr>
            <p:cNvSpPr/>
            <p:nvPr/>
          </p:nvSpPr>
          <p:spPr>
            <a:xfrm>
              <a:off x="8721748" y="1641170"/>
              <a:ext cx="918586" cy="11205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6" name="TextBox 15">
              <a:extLst>
                <a:ext uri="{FF2B5EF4-FFF2-40B4-BE49-F238E27FC236}">
                  <a16:creationId xmlns:a16="http://schemas.microsoft.com/office/drawing/2014/main" id="{14A8667B-CF83-9295-DB6B-613E057C6893}"/>
                </a:ext>
              </a:extLst>
            </p:cNvPr>
            <p:cNvSpPr txBox="1"/>
            <p:nvPr/>
          </p:nvSpPr>
          <p:spPr>
            <a:xfrm rot="17991935">
              <a:off x="8740925" y="2108985"/>
              <a:ext cx="812082"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Mobility</a:t>
              </a:r>
            </a:p>
          </p:txBody>
        </p:sp>
        <p:sp>
          <p:nvSpPr>
            <p:cNvPr id="25" name="Rectangle 24">
              <a:extLst>
                <a:ext uri="{FF2B5EF4-FFF2-40B4-BE49-F238E27FC236}">
                  <a16:creationId xmlns:a16="http://schemas.microsoft.com/office/drawing/2014/main" id="{F8F7E5BF-CD05-1B4A-620B-AC71CF8259DF}"/>
                </a:ext>
              </a:extLst>
            </p:cNvPr>
            <p:cNvSpPr/>
            <p:nvPr/>
          </p:nvSpPr>
          <p:spPr>
            <a:xfrm>
              <a:off x="9639484" y="1630973"/>
              <a:ext cx="918586" cy="11205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7" name="TextBox 16">
              <a:extLst>
                <a:ext uri="{FF2B5EF4-FFF2-40B4-BE49-F238E27FC236}">
                  <a16:creationId xmlns:a16="http://schemas.microsoft.com/office/drawing/2014/main" id="{B3F701F8-A2AB-75E0-3F5A-36F8E9C112D4}"/>
                </a:ext>
              </a:extLst>
            </p:cNvPr>
            <p:cNvSpPr txBox="1"/>
            <p:nvPr/>
          </p:nvSpPr>
          <p:spPr>
            <a:xfrm rot="17901533">
              <a:off x="9604740" y="1960474"/>
              <a:ext cx="969496" cy="538609"/>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Resource </a:t>
              </a:r>
            </a:p>
            <a:p>
              <a:pPr algn="l" defTabSz="1828800" hangingPunct="1"/>
              <a:r>
                <a:rPr lang="en-US" sz="3200" kern="1200" dirty="0">
                  <a:solidFill>
                    <a:prstClr val="black"/>
                  </a:solidFill>
                  <a:latin typeface="Calibri" panose="020F0502020204030204"/>
                  <a:ea typeface="+mn-ea"/>
                  <a:cs typeface="+mn-cs"/>
                </a:rPr>
                <a:t>Utilization</a:t>
              </a:r>
            </a:p>
          </p:txBody>
        </p:sp>
        <p:sp>
          <p:nvSpPr>
            <p:cNvPr id="12" name="TextBox 11">
              <a:extLst>
                <a:ext uri="{FF2B5EF4-FFF2-40B4-BE49-F238E27FC236}">
                  <a16:creationId xmlns:a16="http://schemas.microsoft.com/office/drawing/2014/main" id="{75ABD062-8FC5-B56E-08EA-64D2AE9BE97D}"/>
                </a:ext>
              </a:extLst>
            </p:cNvPr>
            <p:cNvSpPr txBox="1"/>
            <p:nvPr/>
          </p:nvSpPr>
          <p:spPr>
            <a:xfrm rot="18362856">
              <a:off x="5167751" y="2262871"/>
              <a:ext cx="569515" cy="29238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Delay</a:t>
              </a:r>
            </a:p>
          </p:txBody>
        </p:sp>
        <p:sp>
          <p:nvSpPr>
            <p:cNvPr id="27" name="Rectangle 26">
              <a:extLst>
                <a:ext uri="{FF2B5EF4-FFF2-40B4-BE49-F238E27FC236}">
                  <a16:creationId xmlns:a16="http://schemas.microsoft.com/office/drawing/2014/main" id="{4101AB6C-4ED2-206A-AF79-94543AF489B1}"/>
                </a:ext>
              </a:extLst>
            </p:cNvPr>
            <p:cNvSpPr/>
            <p:nvPr/>
          </p:nvSpPr>
          <p:spPr>
            <a:xfrm>
              <a:off x="2281857" y="825663"/>
              <a:ext cx="8264639" cy="818010"/>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8" name="TextBox 27">
              <a:extLst>
                <a:ext uri="{FF2B5EF4-FFF2-40B4-BE49-F238E27FC236}">
                  <a16:creationId xmlns:a16="http://schemas.microsoft.com/office/drawing/2014/main" id="{8842A337-E51B-FAA3-A33D-4445367F522A}"/>
                </a:ext>
              </a:extLst>
            </p:cNvPr>
            <p:cNvSpPr txBox="1"/>
            <p:nvPr/>
          </p:nvSpPr>
          <p:spPr>
            <a:xfrm>
              <a:off x="4605422" y="927583"/>
              <a:ext cx="2752677" cy="600165"/>
            </a:xfrm>
            <a:prstGeom prst="rect">
              <a:avLst/>
            </a:prstGeom>
            <a:noFill/>
          </p:spPr>
          <p:txBody>
            <a:bodyPr wrap="none" rtlCol="0">
              <a:spAutoFit/>
            </a:bodyPr>
            <a:lstStyle/>
            <a:p>
              <a:pPr defTabSz="1828800" hangingPunct="1"/>
              <a:r>
                <a:rPr lang="en-US" sz="3600" kern="1200" dirty="0">
                  <a:solidFill>
                    <a:prstClr val="black"/>
                  </a:solidFill>
                  <a:latin typeface="Calibri" panose="020F0502020204030204"/>
                  <a:ea typeface="+mn-ea"/>
                  <a:cs typeface="+mn-cs"/>
                </a:rPr>
                <a:t>Network KPI</a:t>
              </a:r>
            </a:p>
            <a:p>
              <a:pPr defTabSz="1828800" hangingPunct="1"/>
              <a:r>
                <a:rPr lang="en-US" sz="3600" kern="1200" dirty="0">
                  <a:solidFill>
                    <a:prstClr val="black"/>
                  </a:solidFill>
                  <a:latin typeface="Calibri" panose="020F0502020204030204"/>
                  <a:ea typeface="+mn-ea"/>
                  <a:cs typeface="+mn-cs"/>
                </a:rPr>
                <a:t>(3GPP TS 32.450, TS 32.455)</a:t>
              </a:r>
            </a:p>
          </p:txBody>
        </p:sp>
        <p:sp>
          <p:nvSpPr>
            <p:cNvPr id="29" name="Rectangle 28">
              <a:extLst>
                <a:ext uri="{FF2B5EF4-FFF2-40B4-BE49-F238E27FC236}">
                  <a16:creationId xmlns:a16="http://schemas.microsoft.com/office/drawing/2014/main" id="{78688143-7CB8-EE5C-F6A0-0D3EE0FA4C90}"/>
                </a:ext>
              </a:extLst>
            </p:cNvPr>
            <p:cNvSpPr/>
            <p:nvPr/>
          </p:nvSpPr>
          <p:spPr>
            <a:xfrm>
              <a:off x="881329" y="2751549"/>
              <a:ext cx="1400530" cy="960631"/>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0" name="TextBox 29">
              <a:extLst>
                <a:ext uri="{FF2B5EF4-FFF2-40B4-BE49-F238E27FC236}">
                  <a16:creationId xmlns:a16="http://schemas.microsoft.com/office/drawing/2014/main" id="{64CA1019-5959-2590-C2A0-A458296B6521}"/>
                </a:ext>
              </a:extLst>
            </p:cNvPr>
            <p:cNvSpPr txBox="1"/>
            <p:nvPr/>
          </p:nvSpPr>
          <p:spPr>
            <a:xfrm>
              <a:off x="831708" y="3002475"/>
              <a:ext cx="1447352" cy="538609"/>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CONNECT TIME </a:t>
              </a:r>
            </a:p>
            <a:p>
              <a:pPr algn="l" defTabSz="1828800" hangingPunct="1"/>
              <a:r>
                <a:rPr lang="en-US" sz="3200" kern="1200" dirty="0">
                  <a:solidFill>
                    <a:prstClr val="black"/>
                  </a:solidFill>
                  <a:latin typeface="Calibri" panose="020F0502020204030204"/>
                  <a:ea typeface="+mn-ea"/>
                  <a:cs typeface="+mn-cs"/>
                </a:rPr>
                <a:t>(Session Setup)</a:t>
              </a:r>
            </a:p>
          </p:txBody>
        </p:sp>
        <p:sp>
          <p:nvSpPr>
            <p:cNvPr id="31" name="Rectangle 30">
              <a:extLst>
                <a:ext uri="{FF2B5EF4-FFF2-40B4-BE49-F238E27FC236}">
                  <a16:creationId xmlns:a16="http://schemas.microsoft.com/office/drawing/2014/main" id="{365DE13F-D27E-491F-7150-28EC585C0F0E}"/>
                </a:ext>
              </a:extLst>
            </p:cNvPr>
            <p:cNvSpPr/>
            <p:nvPr/>
          </p:nvSpPr>
          <p:spPr>
            <a:xfrm>
              <a:off x="883215" y="3689176"/>
              <a:ext cx="1403059" cy="960631"/>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2" name="TextBox 31">
              <a:extLst>
                <a:ext uri="{FF2B5EF4-FFF2-40B4-BE49-F238E27FC236}">
                  <a16:creationId xmlns:a16="http://schemas.microsoft.com/office/drawing/2014/main" id="{BE5358A6-55B0-47B0-51F1-F554869919AA}"/>
                </a:ext>
              </a:extLst>
            </p:cNvPr>
            <p:cNvSpPr txBox="1"/>
            <p:nvPr/>
          </p:nvSpPr>
          <p:spPr>
            <a:xfrm>
              <a:off x="842993" y="3925155"/>
              <a:ext cx="1432155" cy="538609"/>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AVAILABILITY</a:t>
              </a:r>
            </a:p>
            <a:p>
              <a:pPr algn="l" defTabSz="1828800" hangingPunct="1"/>
              <a:r>
                <a:rPr lang="en-US" sz="3200" kern="1200" dirty="0">
                  <a:solidFill>
                    <a:prstClr val="black"/>
                  </a:solidFill>
                  <a:latin typeface="Calibri" panose="020F0502020204030204"/>
                  <a:ea typeface="+mn-ea"/>
                  <a:cs typeface="+mn-cs"/>
                </a:rPr>
                <a:t>(Session Active)</a:t>
              </a:r>
            </a:p>
          </p:txBody>
        </p:sp>
        <p:sp>
          <p:nvSpPr>
            <p:cNvPr id="33" name="Rectangle 32">
              <a:extLst>
                <a:ext uri="{FF2B5EF4-FFF2-40B4-BE49-F238E27FC236}">
                  <a16:creationId xmlns:a16="http://schemas.microsoft.com/office/drawing/2014/main" id="{C49E9E4F-B94A-5905-04C5-A1F7A721177B}"/>
                </a:ext>
              </a:extLst>
            </p:cNvPr>
            <p:cNvSpPr/>
            <p:nvPr/>
          </p:nvSpPr>
          <p:spPr>
            <a:xfrm>
              <a:off x="894854" y="4654380"/>
              <a:ext cx="1387675" cy="960631"/>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4" name="TextBox 33">
              <a:extLst>
                <a:ext uri="{FF2B5EF4-FFF2-40B4-BE49-F238E27FC236}">
                  <a16:creationId xmlns:a16="http://schemas.microsoft.com/office/drawing/2014/main" id="{E4384D22-0D3B-1D19-E83A-84B723165109}"/>
                </a:ext>
              </a:extLst>
            </p:cNvPr>
            <p:cNvSpPr txBox="1"/>
            <p:nvPr/>
          </p:nvSpPr>
          <p:spPr>
            <a:xfrm>
              <a:off x="457812" y="4737784"/>
              <a:ext cx="2328522" cy="784830"/>
            </a:xfrm>
            <a:prstGeom prst="rect">
              <a:avLst/>
            </a:prstGeom>
            <a:noFill/>
          </p:spPr>
          <p:txBody>
            <a:bodyPr wrap="square" rtlCol="0">
              <a:spAutoFit/>
            </a:bodyPr>
            <a:lstStyle/>
            <a:p>
              <a:pPr defTabSz="1828800" hangingPunct="1"/>
              <a:r>
                <a:rPr lang="en-US" sz="3200" kern="1200" dirty="0">
                  <a:solidFill>
                    <a:prstClr val="black"/>
                  </a:solidFill>
                  <a:latin typeface="Calibri" panose="020F0502020204030204"/>
                  <a:ea typeface="+mn-ea"/>
                  <a:cs typeface="+mn-cs"/>
                </a:rPr>
                <a:t>VIDEO/AUDIO</a:t>
              </a:r>
            </a:p>
            <a:p>
              <a:pPr defTabSz="1828800" hangingPunct="1"/>
              <a:r>
                <a:rPr lang="en-US" sz="3200" kern="1200" dirty="0">
                  <a:solidFill>
                    <a:prstClr val="black"/>
                  </a:solidFill>
                  <a:latin typeface="Calibri" panose="020F0502020204030204"/>
                  <a:ea typeface="+mn-ea"/>
                  <a:cs typeface="+mn-cs"/>
                </a:rPr>
                <a:t>QUALITY</a:t>
              </a:r>
            </a:p>
            <a:p>
              <a:pPr algn="l" defTabSz="1828800" hangingPunct="1"/>
              <a:r>
                <a:rPr lang="en-US" sz="3200" kern="1200" dirty="0">
                  <a:solidFill>
                    <a:prstClr val="black"/>
                  </a:solidFill>
                  <a:latin typeface="Calibri" panose="020F0502020204030204"/>
                  <a:ea typeface="+mn-ea"/>
                  <a:cs typeface="+mn-cs"/>
                </a:rPr>
                <a:t>         (Session Active)</a:t>
              </a:r>
            </a:p>
          </p:txBody>
        </p:sp>
        <p:sp>
          <p:nvSpPr>
            <p:cNvPr id="35" name="Rectangle 34">
              <a:extLst>
                <a:ext uri="{FF2B5EF4-FFF2-40B4-BE49-F238E27FC236}">
                  <a16:creationId xmlns:a16="http://schemas.microsoft.com/office/drawing/2014/main" id="{845157E6-894A-F219-DF7D-9DA8D515B95C}"/>
                </a:ext>
              </a:extLst>
            </p:cNvPr>
            <p:cNvSpPr/>
            <p:nvPr/>
          </p:nvSpPr>
          <p:spPr>
            <a:xfrm>
              <a:off x="891007" y="5597157"/>
              <a:ext cx="1390852" cy="960631"/>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6" name="TextBox 35">
              <a:extLst>
                <a:ext uri="{FF2B5EF4-FFF2-40B4-BE49-F238E27FC236}">
                  <a16:creationId xmlns:a16="http://schemas.microsoft.com/office/drawing/2014/main" id="{FC505944-0726-39CF-E246-F43B4966625A}"/>
                </a:ext>
              </a:extLst>
            </p:cNvPr>
            <p:cNvSpPr txBox="1"/>
            <p:nvPr/>
          </p:nvSpPr>
          <p:spPr>
            <a:xfrm>
              <a:off x="830054" y="5778650"/>
              <a:ext cx="1600702" cy="538609"/>
            </a:xfrm>
            <a:prstGeom prst="rect">
              <a:avLst/>
            </a:prstGeom>
            <a:noFill/>
          </p:spPr>
          <p:txBody>
            <a:bodyPr wrap="square" rtlCol="0">
              <a:spAutoFit/>
            </a:bodyPr>
            <a:lstStyle/>
            <a:p>
              <a:pPr algn="l" defTabSz="1828800" hangingPunct="1"/>
              <a:r>
                <a:rPr lang="en-US" sz="3200" kern="1200" dirty="0">
                  <a:solidFill>
                    <a:prstClr val="black"/>
                  </a:solidFill>
                  <a:latin typeface="Calibri" panose="020F0502020204030204"/>
                  <a:ea typeface="+mn-ea"/>
                  <a:cs typeface="+mn-cs"/>
                </a:rPr>
                <a:t>RESPONSE TIME </a:t>
              </a:r>
            </a:p>
            <a:p>
              <a:pPr algn="l" defTabSz="1828800" hangingPunct="1"/>
              <a:r>
                <a:rPr lang="en-US" sz="3200" kern="1200" dirty="0">
                  <a:solidFill>
                    <a:prstClr val="black"/>
                  </a:solidFill>
                  <a:latin typeface="Calibri" panose="020F0502020204030204"/>
                  <a:ea typeface="+mn-ea"/>
                  <a:cs typeface="+mn-cs"/>
                </a:rPr>
                <a:t>(Session Active)</a:t>
              </a:r>
            </a:p>
          </p:txBody>
        </p:sp>
        <p:sp>
          <p:nvSpPr>
            <p:cNvPr id="37" name="Rectangle 36">
              <a:extLst>
                <a:ext uri="{FF2B5EF4-FFF2-40B4-BE49-F238E27FC236}">
                  <a16:creationId xmlns:a16="http://schemas.microsoft.com/office/drawing/2014/main" id="{DC6C571C-13C5-5755-C4EE-AB62BF9FC897}"/>
                </a:ext>
              </a:extLst>
            </p:cNvPr>
            <p:cNvSpPr/>
            <p:nvPr/>
          </p:nvSpPr>
          <p:spPr>
            <a:xfrm>
              <a:off x="2297994" y="2753284"/>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1" name="Rectangle 40">
              <a:extLst>
                <a:ext uri="{FF2B5EF4-FFF2-40B4-BE49-F238E27FC236}">
                  <a16:creationId xmlns:a16="http://schemas.microsoft.com/office/drawing/2014/main" id="{4327E0A9-C584-F3CC-2D4C-C3513A7F7B9D}"/>
                </a:ext>
              </a:extLst>
            </p:cNvPr>
            <p:cNvSpPr/>
            <p:nvPr/>
          </p:nvSpPr>
          <p:spPr>
            <a:xfrm>
              <a:off x="9638587" y="2753500"/>
              <a:ext cx="92445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2" name="Rectangle 41">
              <a:extLst>
                <a:ext uri="{FF2B5EF4-FFF2-40B4-BE49-F238E27FC236}">
                  <a16:creationId xmlns:a16="http://schemas.microsoft.com/office/drawing/2014/main" id="{EF075B7A-2103-B865-C024-B6DF99C4163D}"/>
                </a:ext>
              </a:extLst>
            </p:cNvPr>
            <p:cNvSpPr/>
            <p:nvPr/>
          </p:nvSpPr>
          <p:spPr>
            <a:xfrm>
              <a:off x="8726891" y="2753501"/>
              <a:ext cx="896996"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3" name="Rectangle 42">
              <a:extLst>
                <a:ext uri="{FF2B5EF4-FFF2-40B4-BE49-F238E27FC236}">
                  <a16:creationId xmlns:a16="http://schemas.microsoft.com/office/drawing/2014/main" id="{B5838D5B-88D2-47B7-0303-58B60CB5B5F0}"/>
                </a:ext>
              </a:extLst>
            </p:cNvPr>
            <p:cNvSpPr/>
            <p:nvPr/>
          </p:nvSpPr>
          <p:spPr>
            <a:xfrm>
              <a:off x="7807062" y="2753502"/>
              <a:ext cx="901261"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4" name="Rectangle 43">
              <a:extLst>
                <a:ext uri="{FF2B5EF4-FFF2-40B4-BE49-F238E27FC236}">
                  <a16:creationId xmlns:a16="http://schemas.microsoft.com/office/drawing/2014/main" id="{A4FFEF0B-56FB-3A1F-1B45-04B2525AE4A6}"/>
                </a:ext>
              </a:extLst>
            </p:cNvPr>
            <p:cNvSpPr/>
            <p:nvPr/>
          </p:nvSpPr>
          <p:spPr>
            <a:xfrm>
              <a:off x="6870110" y="2753503"/>
              <a:ext cx="91760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5" name="Rectangle 44">
              <a:extLst>
                <a:ext uri="{FF2B5EF4-FFF2-40B4-BE49-F238E27FC236}">
                  <a16:creationId xmlns:a16="http://schemas.microsoft.com/office/drawing/2014/main" id="{5C78D4C1-848E-2219-5761-A276DF026A8D}"/>
                </a:ext>
              </a:extLst>
            </p:cNvPr>
            <p:cNvSpPr/>
            <p:nvPr/>
          </p:nvSpPr>
          <p:spPr>
            <a:xfrm>
              <a:off x="5933151" y="2768845"/>
              <a:ext cx="946686"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6" name="Rectangle 45">
              <a:extLst>
                <a:ext uri="{FF2B5EF4-FFF2-40B4-BE49-F238E27FC236}">
                  <a16:creationId xmlns:a16="http://schemas.microsoft.com/office/drawing/2014/main" id="{A02A7F1B-3910-34FA-27AC-4DC193CACD76}"/>
                </a:ext>
              </a:extLst>
            </p:cNvPr>
            <p:cNvSpPr/>
            <p:nvPr/>
          </p:nvSpPr>
          <p:spPr>
            <a:xfrm>
              <a:off x="5029373" y="2753504"/>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7" name="Rectangle 46">
              <a:extLst>
                <a:ext uri="{FF2B5EF4-FFF2-40B4-BE49-F238E27FC236}">
                  <a16:creationId xmlns:a16="http://schemas.microsoft.com/office/drawing/2014/main" id="{4DB93F7E-2531-CC56-FD2E-E924DBD08CCD}"/>
                </a:ext>
              </a:extLst>
            </p:cNvPr>
            <p:cNvSpPr/>
            <p:nvPr/>
          </p:nvSpPr>
          <p:spPr>
            <a:xfrm>
              <a:off x="4126709" y="2753505"/>
              <a:ext cx="901288"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8" name="Rectangle 47">
              <a:extLst>
                <a:ext uri="{FF2B5EF4-FFF2-40B4-BE49-F238E27FC236}">
                  <a16:creationId xmlns:a16="http://schemas.microsoft.com/office/drawing/2014/main" id="{BDE2FD38-7B91-C469-B266-BD3386DAE357}"/>
                </a:ext>
              </a:extLst>
            </p:cNvPr>
            <p:cNvSpPr/>
            <p:nvPr/>
          </p:nvSpPr>
          <p:spPr>
            <a:xfrm>
              <a:off x="3212204" y="2753506"/>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9" name="Rectangle 48">
              <a:extLst>
                <a:ext uri="{FF2B5EF4-FFF2-40B4-BE49-F238E27FC236}">
                  <a16:creationId xmlns:a16="http://schemas.microsoft.com/office/drawing/2014/main" id="{2628752B-28F7-134A-F2BE-0461CF1D7712}"/>
                </a:ext>
              </a:extLst>
            </p:cNvPr>
            <p:cNvSpPr/>
            <p:nvPr/>
          </p:nvSpPr>
          <p:spPr>
            <a:xfrm>
              <a:off x="2283337" y="3692288"/>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0" name="Rectangle 49">
              <a:extLst>
                <a:ext uri="{FF2B5EF4-FFF2-40B4-BE49-F238E27FC236}">
                  <a16:creationId xmlns:a16="http://schemas.microsoft.com/office/drawing/2014/main" id="{4C07D1AB-2F40-B647-1102-CDC0E3520750}"/>
                </a:ext>
              </a:extLst>
            </p:cNvPr>
            <p:cNvSpPr/>
            <p:nvPr/>
          </p:nvSpPr>
          <p:spPr>
            <a:xfrm>
              <a:off x="9619526" y="3692504"/>
              <a:ext cx="949177"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1" name="Rectangle 50">
              <a:extLst>
                <a:ext uri="{FF2B5EF4-FFF2-40B4-BE49-F238E27FC236}">
                  <a16:creationId xmlns:a16="http://schemas.microsoft.com/office/drawing/2014/main" id="{3DEC29C5-9709-7892-FCED-447F58BCC816}"/>
                </a:ext>
              </a:extLst>
            </p:cNvPr>
            <p:cNvSpPr/>
            <p:nvPr/>
          </p:nvSpPr>
          <p:spPr>
            <a:xfrm>
              <a:off x="8722968" y="3692505"/>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2" name="Rectangle 51">
              <a:extLst>
                <a:ext uri="{FF2B5EF4-FFF2-40B4-BE49-F238E27FC236}">
                  <a16:creationId xmlns:a16="http://schemas.microsoft.com/office/drawing/2014/main" id="{1135BE0E-4AA2-E898-DA03-7E7BD1B95444}"/>
                </a:ext>
              </a:extLst>
            </p:cNvPr>
            <p:cNvSpPr/>
            <p:nvPr/>
          </p:nvSpPr>
          <p:spPr>
            <a:xfrm>
              <a:off x="7792405" y="3692506"/>
              <a:ext cx="901261"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3" name="Rectangle 52">
              <a:extLst>
                <a:ext uri="{FF2B5EF4-FFF2-40B4-BE49-F238E27FC236}">
                  <a16:creationId xmlns:a16="http://schemas.microsoft.com/office/drawing/2014/main" id="{621D5F58-C465-B068-6E98-751886611960}"/>
                </a:ext>
              </a:extLst>
            </p:cNvPr>
            <p:cNvSpPr/>
            <p:nvPr/>
          </p:nvSpPr>
          <p:spPr>
            <a:xfrm>
              <a:off x="6855453" y="3692507"/>
              <a:ext cx="91760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4" name="Rectangle 53">
              <a:extLst>
                <a:ext uri="{FF2B5EF4-FFF2-40B4-BE49-F238E27FC236}">
                  <a16:creationId xmlns:a16="http://schemas.microsoft.com/office/drawing/2014/main" id="{4C5058E0-A053-18A1-BD25-3484828E1A6E}"/>
                </a:ext>
              </a:extLst>
            </p:cNvPr>
            <p:cNvSpPr/>
            <p:nvPr/>
          </p:nvSpPr>
          <p:spPr>
            <a:xfrm>
              <a:off x="5955070" y="3707849"/>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5" name="Rectangle 54">
              <a:extLst>
                <a:ext uri="{FF2B5EF4-FFF2-40B4-BE49-F238E27FC236}">
                  <a16:creationId xmlns:a16="http://schemas.microsoft.com/office/drawing/2014/main" id="{AC7ABAEB-6A3C-1B21-42E1-52A5656A5ADF}"/>
                </a:ext>
              </a:extLst>
            </p:cNvPr>
            <p:cNvSpPr/>
            <p:nvPr/>
          </p:nvSpPr>
          <p:spPr>
            <a:xfrm>
              <a:off x="5039100" y="3692508"/>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6" name="Rectangle 55">
              <a:extLst>
                <a:ext uri="{FF2B5EF4-FFF2-40B4-BE49-F238E27FC236}">
                  <a16:creationId xmlns:a16="http://schemas.microsoft.com/office/drawing/2014/main" id="{62A38F97-CAB7-B03F-4A59-25A71CB7DF38}"/>
                </a:ext>
              </a:extLst>
            </p:cNvPr>
            <p:cNvSpPr/>
            <p:nvPr/>
          </p:nvSpPr>
          <p:spPr>
            <a:xfrm>
              <a:off x="4112052" y="3692509"/>
              <a:ext cx="901288"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7" name="Rectangle 56">
              <a:extLst>
                <a:ext uri="{FF2B5EF4-FFF2-40B4-BE49-F238E27FC236}">
                  <a16:creationId xmlns:a16="http://schemas.microsoft.com/office/drawing/2014/main" id="{D0AB46A7-3E9A-2879-ADCB-E5F15F0638E2}"/>
                </a:ext>
              </a:extLst>
            </p:cNvPr>
            <p:cNvSpPr/>
            <p:nvPr/>
          </p:nvSpPr>
          <p:spPr>
            <a:xfrm>
              <a:off x="3197547" y="3692510"/>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8" name="Rectangle 57">
              <a:extLst>
                <a:ext uri="{FF2B5EF4-FFF2-40B4-BE49-F238E27FC236}">
                  <a16:creationId xmlns:a16="http://schemas.microsoft.com/office/drawing/2014/main" id="{4C2D136F-4568-1C7B-DE8B-E93603066ECB}"/>
                </a:ext>
              </a:extLst>
            </p:cNvPr>
            <p:cNvSpPr/>
            <p:nvPr/>
          </p:nvSpPr>
          <p:spPr>
            <a:xfrm>
              <a:off x="2297994" y="4646053"/>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9" name="Rectangle 58">
              <a:extLst>
                <a:ext uri="{FF2B5EF4-FFF2-40B4-BE49-F238E27FC236}">
                  <a16:creationId xmlns:a16="http://schemas.microsoft.com/office/drawing/2014/main" id="{5FE5A126-D31E-E314-8F01-CD87472BFFA4}"/>
                </a:ext>
              </a:extLst>
            </p:cNvPr>
            <p:cNvSpPr/>
            <p:nvPr/>
          </p:nvSpPr>
          <p:spPr>
            <a:xfrm>
              <a:off x="9638587" y="4646269"/>
              <a:ext cx="92445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0" name="Rectangle 59">
              <a:extLst>
                <a:ext uri="{FF2B5EF4-FFF2-40B4-BE49-F238E27FC236}">
                  <a16:creationId xmlns:a16="http://schemas.microsoft.com/office/drawing/2014/main" id="{2E1A264A-807C-6E92-115B-1AD02215AF9C}"/>
                </a:ext>
              </a:extLst>
            </p:cNvPr>
            <p:cNvSpPr/>
            <p:nvPr/>
          </p:nvSpPr>
          <p:spPr>
            <a:xfrm>
              <a:off x="8706284" y="4646270"/>
              <a:ext cx="91760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1" name="Rectangle 60">
              <a:extLst>
                <a:ext uri="{FF2B5EF4-FFF2-40B4-BE49-F238E27FC236}">
                  <a16:creationId xmlns:a16="http://schemas.microsoft.com/office/drawing/2014/main" id="{1B123907-7ABD-E5CE-33E5-7EAF8B50BA26}"/>
                </a:ext>
              </a:extLst>
            </p:cNvPr>
            <p:cNvSpPr/>
            <p:nvPr/>
          </p:nvSpPr>
          <p:spPr>
            <a:xfrm>
              <a:off x="7807063" y="4646271"/>
              <a:ext cx="885144"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2" name="Rectangle 61">
              <a:extLst>
                <a:ext uri="{FF2B5EF4-FFF2-40B4-BE49-F238E27FC236}">
                  <a16:creationId xmlns:a16="http://schemas.microsoft.com/office/drawing/2014/main" id="{314A4400-6574-5776-AF21-912DB73E2DF2}"/>
                </a:ext>
              </a:extLst>
            </p:cNvPr>
            <p:cNvSpPr/>
            <p:nvPr/>
          </p:nvSpPr>
          <p:spPr>
            <a:xfrm>
              <a:off x="6870110" y="4646272"/>
              <a:ext cx="91760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3" name="Rectangle 62">
              <a:extLst>
                <a:ext uri="{FF2B5EF4-FFF2-40B4-BE49-F238E27FC236}">
                  <a16:creationId xmlns:a16="http://schemas.microsoft.com/office/drawing/2014/main" id="{6EAFB0D6-F9B3-132B-8AB7-B032DAF988E0}"/>
                </a:ext>
              </a:extLst>
            </p:cNvPr>
            <p:cNvSpPr/>
            <p:nvPr/>
          </p:nvSpPr>
          <p:spPr>
            <a:xfrm>
              <a:off x="5925362" y="4661614"/>
              <a:ext cx="930627"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4" name="Rectangle 63">
              <a:extLst>
                <a:ext uri="{FF2B5EF4-FFF2-40B4-BE49-F238E27FC236}">
                  <a16:creationId xmlns:a16="http://schemas.microsoft.com/office/drawing/2014/main" id="{A9057442-24DC-8668-AE0A-6D82E6EE8D6E}"/>
                </a:ext>
              </a:extLst>
            </p:cNvPr>
            <p:cNvSpPr/>
            <p:nvPr/>
          </p:nvSpPr>
          <p:spPr>
            <a:xfrm>
              <a:off x="5029373" y="4646273"/>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5" name="Rectangle 64">
              <a:extLst>
                <a:ext uri="{FF2B5EF4-FFF2-40B4-BE49-F238E27FC236}">
                  <a16:creationId xmlns:a16="http://schemas.microsoft.com/office/drawing/2014/main" id="{D03116E9-4EFF-1089-3611-0136E49F87E6}"/>
                </a:ext>
              </a:extLst>
            </p:cNvPr>
            <p:cNvSpPr/>
            <p:nvPr/>
          </p:nvSpPr>
          <p:spPr>
            <a:xfrm>
              <a:off x="4126709" y="4646274"/>
              <a:ext cx="901288"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6" name="Rectangle 65">
              <a:extLst>
                <a:ext uri="{FF2B5EF4-FFF2-40B4-BE49-F238E27FC236}">
                  <a16:creationId xmlns:a16="http://schemas.microsoft.com/office/drawing/2014/main" id="{0E24CDE9-60B3-72F5-C8CD-976F0489E28A}"/>
                </a:ext>
              </a:extLst>
            </p:cNvPr>
            <p:cNvSpPr/>
            <p:nvPr/>
          </p:nvSpPr>
          <p:spPr>
            <a:xfrm>
              <a:off x="3212204" y="4646275"/>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7" name="Rectangle 66">
              <a:extLst>
                <a:ext uri="{FF2B5EF4-FFF2-40B4-BE49-F238E27FC236}">
                  <a16:creationId xmlns:a16="http://schemas.microsoft.com/office/drawing/2014/main" id="{186A517D-B54E-8A93-ED7E-250D874DA334}"/>
                </a:ext>
              </a:extLst>
            </p:cNvPr>
            <p:cNvSpPr/>
            <p:nvPr/>
          </p:nvSpPr>
          <p:spPr>
            <a:xfrm>
              <a:off x="2297994" y="5610145"/>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8" name="Rectangle 67">
              <a:extLst>
                <a:ext uri="{FF2B5EF4-FFF2-40B4-BE49-F238E27FC236}">
                  <a16:creationId xmlns:a16="http://schemas.microsoft.com/office/drawing/2014/main" id="{69710814-7AB3-7097-09C1-1FF2A55D223E}"/>
                </a:ext>
              </a:extLst>
            </p:cNvPr>
            <p:cNvSpPr/>
            <p:nvPr/>
          </p:nvSpPr>
          <p:spPr>
            <a:xfrm>
              <a:off x="9638587" y="5610361"/>
              <a:ext cx="92445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9" name="Rectangle 68">
              <a:extLst>
                <a:ext uri="{FF2B5EF4-FFF2-40B4-BE49-F238E27FC236}">
                  <a16:creationId xmlns:a16="http://schemas.microsoft.com/office/drawing/2014/main" id="{CFCCAD02-462D-19A1-9483-33BC381A6024}"/>
                </a:ext>
              </a:extLst>
            </p:cNvPr>
            <p:cNvSpPr/>
            <p:nvPr/>
          </p:nvSpPr>
          <p:spPr>
            <a:xfrm>
              <a:off x="8713851" y="5610362"/>
              <a:ext cx="910036"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0" name="Rectangle 69">
              <a:extLst>
                <a:ext uri="{FF2B5EF4-FFF2-40B4-BE49-F238E27FC236}">
                  <a16:creationId xmlns:a16="http://schemas.microsoft.com/office/drawing/2014/main" id="{9F5ADD7F-3B9A-26E9-D112-2C6AE7DD4490}"/>
                </a:ext>
              </a:extLst>
            </p:cNvPr>
            <p:cNvSpPr/>
            <p:nvPr/>
          </p:nvSpPr>
          <p:spPr>
            <a:xfrm>
              <a:off x="7807062" y="5610363"/>
              <a:ext cx="901261"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1" name="Rectangle 70">
              <a:extLst>
                <a:ext uri="{FF2B5EF4-FFF2-40B4-BE49-F238E27FC236}">
                  <a16:creationId xmlns:a16="http://schemas.microsoft.com/office/drawing/2014/main" id="{14414B91-CF3D-0FB1-22B3-941F1F5F63A8}"/>
                </a:ext>
              </a:extLst>
            </p:cNvPr>
            <p:cNvSpPr/>
            <p:nvPr/>
          </p:nvSpPr>
          <p:spPr>
            <a:xfrm>
              <a:off x="6870110" y="5610364"/>
              <a:ext cx="917603"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2" name="Rectangle 71">
              <a:extLst>
                <a:ext uri="{FF2B5EF4-FFF2-40B4-BE49-F238E27FC236}">
                  <a16:creationId xmlns:a16="http://schemas.microsoft.com/office/drawing/2014/main" id="{70DA8701-CA14-23C0-99E1-B5F883D87617}"/>
                </a:ext>
              </a:extLst>
            </p:cNvPr>
            <p:cNvSpPr/>
            <p:nvPr/>
          </p:nvSpPr>
          <p:spPr>
            <a:xfrm>
              <a:off x="5925362" y="5613006"/>
              <a:ext cx="930627"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3" name="Rectangle 72">
              <a:extLst>
                <a:ext uri="{FF2B5EF4-FFF2-40B4-BE49-F238E27FC236}">
                  <a16:creationId xmlns:a16="http://schemas.microsoft.com/office/drawing/2014/main" id="{2B5E268F-6AD3-6992-4EC8-7E5E3CD51E7D}"/>
                </a:ext>
              </a:extLst>
            </p:cNvPr>
            <p:cNvSpPr/>
            <p:nvPr/>
          </p:nvSpPr>
          <p:spPr>
            <a:xfrm>
              <a:off x="5029373" y="5610365"/>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4" name="Rectangle 73">
              <a:extLst>
                <a:ext uri="{FF2B5EF4-FFF2-40B4-BE49-F238E27FC236}">
                  <a16:creationId xmlns:a16="http://schemas.microsoft.com/office/drawing/2014/main" id="{DDB75E04-527B-B3B0-CAB3-9322F17ECD53}"/>
                </a:ext>
              </a:extLst>
            </p:cNvPr>
            <p:cNvSpPr/>
            <p:nvPr/>
          </p:nvSpPr>
          <p:spPr>
            <a:xfrm>
              <a:off x="4126709" y="5610366"/>
              <a:ext cx="901288"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5" name="Rectangle 74">
              <a:extLst>
                <a:ext uri="{FF2B5EF4-FFF2-40B4-BE49-F238E27FC236}">
                  <a16:creationId xmlns:a16="http://schemas.microsoft.com/office/drawing/2014/main" id="{509537F7-FE40-9785-A5B2-EE6A02513EA6}"/>
                </a:ext>
              </a:extLst>
            </p:cNvPr>
            <p:cNvSpPr/>
            <p:nvPr/>
          </p:nvSpPr>
          <p:spPr>
            <a:xfrm>
              <a:off x="3212204" y="5610367"/>
              <a:ext cx="886262" cy="944017"/>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grpSp>
      <p:sp>
        <p:nvSpPr>
          <p:cNvPr id="93" name="Rectangle 92">
            <a:extLst>
              <a:ext uri="{FF2B5EF4-FFF2-40B4-BE49-F238E27FC236}">
                <a16:creationId xmlns:a16="http://schemas.microsoft.com/office/drawing/2014/main" id="{236BF84E-4167-1BDD-5852-55A137AB9012}"/>
              </a:ext>
            </a:extLst>
          </p:cNvPr>
          <p:cNvSpPr/>
          <p:nvPr/>
        </p:nvSpPr>
        <p:spPr>
          <a:xfrm>
            <a:off x="1766807" y="1632678"/>
            <a:ext cx="19326186" cy="11516228"/>
          </a:xfrm>
          <a:prstGeom prst="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pic>
        <p:nvPicPr>
          <p:cNvPr id="39" name="Picture 38" descr="A blue check mark in a box&#10;&#10;Description automatically generated">
            <a:extLst>
              <a:ext uri="{FF2B5EF4-FFF2-40B4-BE49-F238E27FC236}">
                <a16:creationId xmlns:a16="http://schemas.microsoft.com/office/drawing/2014/main" id="{3ADCDC5D-C1A4-DD80-D1A7-A1A56FF05D12}"/>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34140" y="5818844"/>
            <a:ext cx="1348740" cy="1348740"/>
          </a:xfrm>
          <a:prstGeom prst="rect">
            <a:avLst/>
          </a:prstGeom>
        </p:spPr>
      </p:pic>
      <p:pic>
        <p:nvPicPr>
          <p:cNvPr id="40" name="Picture 39" descr="A blue check mark in a box&#10;&#10;Description automatically generated">
            <a:extLst>
              <a:ext uri="{FF2B5EF4-FFF2-40B4-BE49-F238E27FC236}">
                <a16:creationId xmlns:a16="http://schemas.microsoft.com/office/drawing/2014/main" id="{F5FF35B6-DCD1-FABD-45DA-AE41C33B0AF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37086" y="7707262"/>
            <a:ext cx="1348740" cy="1348740"/>
          </a:xfrm>
          <a:prstGeom prst="rect">
            <a:avLst/>
          </a:prstGeom>
        </p:spPr>
      </p:pic>
      <p:pic>
        <p:nvPicPr>
          <p:cNvPr id="77" name="Picture 76" descr="A blue check mark in a box&#10;&#10;Description automatically generated">
            <a:extLst>
              <a:ext uri="{FF2B5EF4-FFF2-40B4-BE49-F238E27FC236}">
                <a16:creationId xmlns:a16="http://schemas.microsoft.com/office/drawing/2014/main" id="{39B5A135-E81A-AF53-A642-B323171E98E4}"/>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37602" y="11495658"/>
            <a:ext cx="1348740" cy="1348740"/>
          </a:xfrm>
          <a:prstGeom prst="rect">
            <a:avLst/>
          </a:prstGeom>
        </p:spPr>
      </p:pic>
      <p:pic>
        <p:nvPicPr>
          <p:cNvPr id="78" name="Picture 77" descr="A blue check mark in a box&#10;&#10;Description automatically generated">
            <a:extLst>
              <a:ext uri="{FF2B5EF4-FFF2-40B4-BE49-F238E27FC236}">
                <a16:creationId xmlns:a16="http://schemas.microsoft.com/office/drawing/2014/main" id="{FF7CBF3E-9451-0BFE-CF84-8371C18DC93E}"/>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5840234" y="5776214"/>
            <a:ext cx="1348740" cy="1348740"/>
          </a:xfrm>
          <a:prstGeom prst="rect">
            <a:avLst/>
          </a:prstGeom>
        </p:spPr>
      </p:pic>
      <p:pic>
        <p:nvPicPr>
          <p:cNvPr id="79" name="Picture 78" descr="A blue check mark in a box&#10;&#10;Description automatically generated">
            <a:extLst>
              <a:ext uri="{FF2B5EF4-FFF2-40B4-BE49-F238E27FC236}">
                <a16:creationId xmlns:a16="http://schemas.microsoft.com/office/drawing/2014/main" id="{33B87963-E862-B956-DB18-8B2DD94C7236}"/>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5866124" y="7685818"/>
            <a:ext cx="1348740" cy="1348740"/>
          </a:xfrm>
          <a:prstGeom prst="rect">
            <a:avLst/>
          </a:prstGeom>
        </p:spPr>
      </p:pic>
      <p:pic>
        <p:nvPicPr>
          <p:cNvPr id="94" name="Picture 93" descr="A blue check mark in a box&#10;&#10;Description automatically generated">
            <a:extLst>
              <a:ext uri="{FF2B5EF4-FFF2-40B4-BE49-F238E27FC236}">
                <a16:creationId xmlns:a16="http://schemas.microsoft.com/office/drawing/2014/main" id="{9171E027-3BC6-CB08-F095-E4E1E658464E}"/>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42450" y="9551938"/>
            <a:ext cx="1348740" cy="1348740"/>
          </a:xfrm>
          <a:prstGeom prst="rect">
            <a:avLst/>
          </a:prstGeom>
        </p:spPr>
      </p:pic>
      <p:pic>
        <p:nvPicPr>
          <p:cNvPr id="95" name="Picture 94" descr="A blue check mark in a box&#10;&#10;Description automatically generated">
            <a:extLst>
              <a:ext uri="{FF2B5EF4-FFF2-40B4-BE49-F238E27FC236}">
                <a16:creationId xmlns:a16="http://schemas.microsoft.com/office/drawing/2014/main" id="{C20B6787-6D93-052F-9ECA-129D165332A6}"/>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400874" y="11523318"/>
            <a:ext cx="1348740" cy="1348740"/>
          </a:xfrm>
          <a:prstGeom prst="rect">
            <a:avLst/>
          </a:prstGeom>
        </p:spPr>
      </p:pic>
      <p:pic>
        <p:nvPicPr>
          <p:cNvPr id="96" name="Picture 95" descr="A blue check mark in a box&#10;&#10;Description automatically generated">
            <a:extLst>
              <a:ext uri="{FF2B5EF4-FFF2-40B4-BE49-F238E27FC236}">
                <a16:creationId xmlns:a16="http://schemas.microsoft.com/office/drawing/2014/main" id="{B494BF66-0A74-16A5-662F-DC2373703ED7}"/>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208232" y="9557202"/>
            <a:ext cx="1348740" cy="1348740"/>
          </a:xfrm>
          <a:prstGeom prst="rect">
            <a:avLst/>
          </a:prstGeom>
        </p:spPr>
      </p:pic>
      <p:pic>
        <p:nvPicPr>
          <p:cNvPr id="97" name="Picture 96" descr="A blue check mark in a box&#10;&#10;Description automatically generated">
            <a:extLst>
              <a:ext uri="{FF2B5EF4-FFF2-40B4-BE49-F238E27FC236}">
                <a16:creationId xmlns:a16="http://schemas.microsoft.com/office/drawing/2014/main" id="{000F6FE9-6C6D-F5D0-1D76-6AF1911259D7}"/>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4080650" y="9523686"/>
            <a:ext cx="1348740" cy="1348740"/>
          </a:xfrm>
          <a:prstGeom prst="rect">
            <a:avLst/>
          </a:prstGeom>
        </p:spPr>
      </p:pic>
      <p:pic>
        <p:nvPicPr>
          <p:cNvPr id="98" name="Picture 97" descr="A blue check mark in a box&#10;&#10;Description automatically generated">
            <a:extLst>
              <a:ext uri="{FF2B5EF4-FFF2-40B4-BE49-F238E27FC236}">
                <a16:creationId xmlns:a16="http://schemas.microsoft.com/office/drawing/2014/main" id="{CDC888F2-C8FD-C126-27CC-E5B35A9901A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267002" y="11557300"/>
            <a:ext cx="1348740" cy="1348740"/>
          </a:xfrm>
          <a:prstGeom prst="rect">
            <a:avLst/>
          </a:prstGeom>
        </p:spPr>
      </p:pic>
      <p:pic>
        <p:nvPicPr>
          <p:cNvPr id="99" name="Picture 98" descr="A blue check mark in a box&#10;&#10;Description automatically generated">
            <a:extLst>
              <a:ext uri="{FF2B5EF4-FFF2-40B4-BE49-F238E27FC236}">
                <a16:creationId xmlns:a16="http://schemas.microsoft.com/office/drawing/2014/main" id="{62817CB6-B94F-7424-F3C0-D2801876048D}"/>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724394" y="9579940"/>
            <a:ext cx="1348740" cy="1348740"/>
          </a:xfrm>
          <a:prstGeom prst="rect">
            <a:avLst/>
          </a:prstGeom>
        </p:spPr>
      </p:pic>
      <p:pic>
        <p:nvPicPr>
          <p:cNvPr id="100" name="Picture 99" descr="A blue check mark in a box&#10;&#10;Description automatically generated">
            <a:extLst>
              <a:ext uri="{FF2B5EF4-FFF2-40B4-BE49-F238E27FC236}">
                <a16:creationId xmlns:a16="http://schemas.microsoft.com/office/drawing/2014/main" id="{5F1C2D84-FA3E-F86F-48D7-4A9FD60FEFE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9584922" y="9579940"/>
            <a:ext cx="1348740" cy="1348740"/>
          </a:xfrm>
          <a:prstGeom prst="rect">
            <a:avLst/>
          </a:prstGeom>
        </p:spPr>
      </p:pic>
      <p:pic>
        <p:nvPicPr>
          <p:cNvPr id="101" name="Picture 100" descr="A blue check mark in a box&#10;&#10;Description automatically generated">
            <a:extLst>
              <a:ext uri="{FF2B5EF4-FFF2-40B4-BE49-F238E27FC236}">
                <a16:creationId xmlns:a16="http://schemas.microsoft.com/office/drawing/2014/main" id="{CE23F0A9-0076-77FC-DC5E-D39BB9C75BA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9573628" y="11523318"/>
            <a:ext cx="1348740" cy="1348740"/>
          </a:xfrm>
          <a:prstGeom prst="rect">
            <a:avLst/>
          </a:prstGeom>
        </p:spPr>
      </p:pic>
    </p:spTree>
    <p:extLst>
      <p:ext uri="{BB962C8B-B14F-4D97-AF65-F5344CB8AC3E}">
        <p14:creationId xmlns:p14="http://schemas.microsoft.com/office/powerpoint/2010/main" val="354676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07E20966-E6FA-768B-DB61-7C4CC0185C24}"/>
              </a:ext>
            </a:extLst>
          </p:cNvPr>
          <p:cNvSpPr/>
          <p:nvPr/>
        </p:nvSpPr>
        <p:spPr>
          <a:xfrm>
            <a:off x="21115814" y="4031222"/>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 name="标题 1">
            <a:extLst>
              <a:ext uri="{FF2B5EF4-FFF2-40B4-BE49-F238E27FC236}">
                <a16:creationId xmlns:a16="http://schemas.microsoft.com/office/drawing/2014/main" id="{76EB108C-DC11-986F-39D6-F8C1C04DF3FC}"/>
              </a:ext>
            </a:extLst>
          </p:cNvPr>
          <p:cNvSpPr>
            <a:spLocks noGrp="1"/>
          </p:cNvSpPr>
          <p:nvPr>
            <p:ph type="title"/>
          </p:nvPr>
        </p:nvSpPr>
        <p:spPr>
          <a:xfrm>
            <a:off x="259299" y="253641"/>
            <a:ext cx="23408442" cy="1379038"/>
          </a:xfrm>
        </p:spPr>
        <p:txBody>
          <a:bodyPr>
            <a:noAutofit/>
          </a:bodyPr>
          <a:lstStyle/>
          <a:p>
            <a:pPr algn="l"/>
            <a:r>
              <a:rPr lang="en-US" altLang="zh-CN" sz="6400" b="1" dirty="0">
                <a:latin typeface="Abadi" panose="020B0604020104020204" pitchFamily="34" charset="0"/>
              </a:rPr>
              <a:t>EXAMPLE of KPI/KQI Voice Service Relationship</a:t>
            </a:r>
          </a:p>
        </p:txBody>
      </p:sp>
      <p:sp>
        <p:nvSpPr>
          <p:cNvPr id="26" name="Rectangle 25">
            <a:extLst>
              <a:ext uri="{FF2B5EF4-FFF2-40B4-BE49-F238E27FC236}">
                <a16:creationId xmlns:a16="http://schemas.microsoft.com/office/drawing/2014/main" id="{A8EC64C2-82C9-8477-B9F4-4513A16F5CBE}"/>
              </a:ext>
            </a:extLst>
          </p:cNvPr>
          <p:cNvSpPr/>
          <p:nvPr/>
        </p:nvSpPr>
        <p:spPr>
          <a:xfrm>
            <a:off x="8198124" y="4073868"/>
            <a:ext cx="7387588" cy="626240"/>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 name="Rectangle 4">
            <a:extLst>
              <a:ext uri="{FF2B5EF4-FFF2-40B4-BE49-F238E27FC236}">
                <a16:creationId xmlns:a16="http://schemas.microsoft.com/office/drawing/2014/main" id="{4FDEF831-8423-CDEE-97E5-8F2E40D5A57C}"/>
              </a:ext>
            </a:extLst>
          </p:cNvPr>
          <p:cNvSpPr/>
          <p:nvPr/>
        </p:nvSpPr>
        <p:spPr>
          <a:xfrm>
            <a:off x="1361762" y="2450559"/>
            <a:ext cx="3201956" cy="385967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 name="TextBox 5">
            <a:extLst>
              <a:ext uri="{FF2B5EF4-FFF2-40B4-BE49-F238E27FC236}">
                <a16:creationId xmlns:a16="http://schemas.microsoft.com/office/drawing/2014/main" id="{5B44F405-77F7-4CC1-17A7-5BCFE3AF9E34}"/>
              </a:ext>
            </a:extLst>
          </p:cNvPr>
          <p:cNvSpPr txBox="1"/>
          <p:nvPr/>
        </p:nvSpPr>
        <p:spPr>
          <a:xfrm>
            <a:off x="1718878" y="3883581"/>
            <a:ext cx="3160930" cy="1200329"/>
          </a:xfrm>
          <a:prstGeom prst="rect">
            <a:avLst/>
          </a:prstGeom>
          <a:noFill/>
        </p:spPr>
        <p:txBody>
          <a:bodyPr wrap="none" rtlCol="0">
            <a:spAutoFit/>
          </a:bodyPr>
          <a:lstStyle/>
          <a:p>
            <a:pPr algn="l" defTabSz="1828800" hangingPunct="1"/>
            <a:r>
              <a:rPr lang="en-US" sz="3600" kern="1200" dirty="0">
                <a:solidFill>
                  <a:prstClr val="black"/>
                </a:solidFill>
                <a:latin typeface="Calibri" panose="020F0502020204030204"/>
                <a:ea typeface="+mn-ea"/>
                <a:cs typeface="+mn-cs"/>
              </a:rPr>
              <a:t>SERVICE KPI</a:t>
            </a:r>
          </a:p>
          <a:p>
            <a:pPr defTabSz="1828800" hangingPunct="1"/>
            <a:r>
              <a:rPr lang="en-US" sz="3600" kern="1200" dirty="0">
                <a:solidFill>
                  <a:prstClr val="black"/>
                </a:solidFill>
                <a:latin typeface="Calibri" panose="020F0502020204030204"/>
                <a:ea typeface="+mn-ea"/>
                <a:cs typeface="+mn-cs"/>
              </a:rPr>
              <a:t>(KQIs)</a:t>
            </a:r>
          </a:p>
        </p:txBody>
      </p:sp>
      <p:sp>
        <p:nvSpPr>
          <p:cNvPr id="7" name="Rectangle 6">
            <a:extLst>
              <a:ext uri="{FF2B5EF4-FFF2-40B4-BE49-F238E27FC236}">
                <a16:creationId xmlns:a16="http://schemas.microsoft.com/office/drawing/2014/main" id="{D950A70A-4D31-4FEB-28BE-0E4D198EABDC}"/>
              </a:ext>
            </a:extLst>
          </p:cNvPr>
          <p:cNvSpPr/>
          <p:nvPr/>
        </p:nvSpPr>
        <p:spPr>
          <a:xfrm>
            <a:off x="4563716" y="4069080"/>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8" name="TextBox 7">
            <a:extLst>
              <a:ext uri="{FF2B5EF4-FFF2-40B4-BE49-F238E27FC236}">
                <a16:creationId xmlns:a16="http://schemas.microsoft.com/office/drawing/2014/main" id="{EDC7CFFE-DDFA-DE3A-E1EB-5DFA9B9FCC62}"/>
              </a:ext>
            </a:extLst>
          </p:cNvPr>
          <p:cNvSpPr txBox="1"/>
          <p:nvPr/>
        </p:nvSpPr>
        <p:spPr>
          <a:xfrm rot="18459166">
            <a:off x="4243983" y="4938018"/>
            <a:ext cx="2270173"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Accessibility</a:t>
            </a:r>
          </a:p>
        </p:txBody>
      </p:sp>
      <p:sp>
        <p:nvSpPr>
          <p:cNvPr id="18" name="Rectangle 17">
            <a:extLst>
              <a:ext uri="{FF2B5EF4-FFF2-40B4-BE49-F238E27FC236}">
                <a16:creationId xmlns:a16="http://schemas.microsoft.com/office/drawing/2014/main" id="{2D541BC1-C69C-64A8-7172-5E06BC94A151}"/>
              </a:ext>
            </a:extLst>
          </p:cNvPr>
          <p:cNvSpPr/>
          <p:nvPr/>
        </p:nvSpPr>
        <p:spPr>
          <a:xfrm>
            <a:off x="6368510" y="4067594"/>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9" name="TextBox 8">
            <a:extLst>
              <a:ext uri="{FF2B5EF4-FFF2-40B4-BE49-F238E27FC236}">
                <a16:creationId xmlns:a16="http://schemas.microsoft.com/office/drawing/2014/main" id="{9A761A1A-7CC8-A8D2-7D9D-5ED507728CD8}"/>
              </a:ext>
            </a:extLst>
          </p:cNvPr>
          <p:cNvSpPr txBox="1"/>
          <p:nvPr/>
        </p:nvSpPr>
        <p:spPr>
          <a:xfrm rot="18397988">
            <a:off x="6016380" y="5010452"/>
            <a:ext cx="2335832"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Retainability</a:t>
            </a:r>
          </a:p>
        </p:txBody>
      </p:sp>
      <p:sp>
        <p:nvSpPr>
          <p:cNvPr id="19" name="Rectangle 18">
            <a:extLst>
              <a:ext uri="{FF2B5EF4-FFF2-40B4-BE49-F238E27FC236}">
                <a16:creationId xmlns:a16="http://schemas.microsoft.com/office/drawing/2014/main" id="{EF3E3EEF-4F6F-462E-B33E-A2FB04DDE966}"/>
              </a:ext>
            </a:extLst>
          </p:cNvPr>
          <p:cNvSpPr/>
          <p:nvPr/>
        </p:nvSpPr>
        <p:spPr>
          <a:xfrm>
            <a:off x="8224104" y="4668370"/>
            <a:ext cx="1837172" cy="16149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1" name="TextBox 10">
            <a:extLst>
              <a:ext uri="{FF2B5EF4-FFF2-40B4-BE49-F238E27FC236}">
                <a16:creationId xmlns:a16="http://schemas.microsoft.com/office/drawing/2014/main" id="{322CE11E-63A3-1EF0-0721-9691BE9864AF}"/>
              </a:ext>
            </a:extLst>
          </p:cNvPr>
          <p:cNvSpPr txBox="1"/>
          <p:nvPr/>
        </p:nvSpPr>
        <p:spPr>
          <a:xfrm rot="18347918">
            <a:off x="8015571" y="5235816"/>
            <a:ext cx="2185022"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Throughput</a:t>
            </a:r>
          </a:p>
        </p:txBody>
      </p:sp>
      <p:sp>
        <p:nvSpPr>
          <p:cNvPr id="20" name="Rectangle 19">
            <a:extLst>
              <a:ext uri="{FF2B5EF4-FFF2-40B4-BE49-F238E27FC236}">
                <a16:creationId xmlns:a16="http://schemas.microsoft.com/office/drawing/2014/main" id="{E15438F5-795B-163F-AD9F-58F281C58493}"/>
              </a:ext>
            </a:extLst>
          </p:cNvPr>
          <p:cNvSpPr/>
          <p:nvPr/>
        </p:nvSpPr>
        <p:spPr>
          <a:xfrm>
            <a:off x="10057622" y="4700522"/>
            <a:ext cx="1837172" cy="16149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0" name="TextBox 9">
            <a:extLst>
              <a:ext uri="{FF2B5EF4-FFF2-40B4-BE49-F238E27FC236}">
                <a16:creationId xmlns:a16="http://schemas.microsoft.com/office/drawing/2014/main" id="{91CFE426-7286-9896-41FB-179C8E3DD097}"/>
              </a:ext>
            </a:extLst>
          </p:cNvPr>
          <p:cNvSpPr txBox="1"/>
          <p:nvPr/>
        </p:nvSpPr>
        <p:spPr>
          <a:xfrm>
            <a:off x="11048033" y="4041187"/>
            <a:ext cx="1814599" cy="646331"/>
          </a:xfrm>
          <a:prstGeom prst="rect">
            <a:avLst/>
          </a:prstGeom>
          <a:noFill/>
        </p:spPr>
        <p:txBody>
          <a:bodyPr wrap="none" rtlCol="0">
            <a:spAutoFit/>
          </a:bodyPr>
          <a:lstStyle/>
          <a:p>
            <a:pPr algn="l" defTabSz="1828800" hangingPunct="1"/>
            <a:r>
              <a:rPr lang="en-US" sz="3600" kern="1200" dirty="0">
                <a:solidFill>
                  <a:prstClr val="black"/>
                </a:solidFill>
                <a:latin typeface="Calibri" panose="020F0502020204030204"/>
                <a:ea typeface="+mn-ea"/>
                <a:cs typeface="+mn-cs"/>
              </a:rPr>
              <a:t>Integrity</a:t>
            </a:r>
          </a:p>
        </p:txBody>
      </p:sp>
      <p:sp>
        <p:nvSpPr>
          <p:cNvPr id="21" name="Rectangle 20">
            <a:extLst>
              <a:ext uri="{FF2B5EF4-FFF2-40B4-BE49-F238E27FC236}">
                <a16:creationId xmlns:a16="http://schemas.microsoft.com/office/drawing/2014/main" id="{B64079CA-96F3-5E3A-FA74-EAC9230DC5FE}"/>
              </a:ext>
            </a:extLst>
          </p:cNvPr>
          <p:cNvSpPr/>
          <p:nvPr/>
        </p:nvSpPr>
        <p:spPr>
          <a:xfrm>
            <a:off x="11877128" y="4700996"/>
            <a:ext cx="1837172" cy="16149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3" name="TextBox 12">
            <a:extLst>
              <a:ext uri="{FF2B5EF4-FFF2-40B4-BE49-F238E27FC236}">
                <a16:creationId xmlns:a16="http://schemas.microsoft.com/office/drawing/2014/main" id="{0DF3E2CB-6C96-8321-C4CC-CEF29CF23172}"/>
              </a:ext>
            </a:extLst>
          </p:cNvPr>
          <p:cNvSpPr txBox="1"/>
          <p:nvPr/>
        </p:nvSpPr>
        <p:spPr>
          <a:xfrm rot="18334629">
            <a:off x="12278902" y="5274728"/>
            <a:ext cx="1050096"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Jitter</a:t>
            </a:r>
          </a:p>
        </p:txBody>
      </p:sp>
      <p:sp>
        <p:nvSpPr>
          <p:cNvPr id="22" name="Rectangle 21">
            <a:extLst>
              <a:ext uri="{FF2B5EF4-FFF2-40B4-BE49-F238E27FC236}">
                <a16:creationId xmlns:a16="http://schemas.microsoft.com/office/drawing/2014/main" id="{E6626E42-3F44-DB1E-8BE2-FB19AB935DDF}"/>
              </a:ext>
            </a:extLst>
          </p:cNvPr>
          <p:cNvSpPr/>
          <p:nvPr/>
        </p:nvSpPr>
        <p:spPr>
          <a:xfrm>
            <a:off x="13728312" y="4695312"/>
            <a:ext cx="1837172" cy="1614976"/>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4" name="TextBox 13">
            <a:extLst>
              <a:ext uri="{FF2B5EF4-FFF2-40B4-BE49-F238E27FC236}">
                <a16:creationId xmlns:a16="http://schemas.microsoft.com/office/drawing/2014/main" id="{8FCEC5A4-A392-953D-D791-683BDE1D8E10}"/>
              </a:ext>
            </a:extLst>
          </p:cNvPr>
          <p:cNvSpPr txBox="1"/>
          <p:nvPr/>
        </p:nvSpPr>
        <p:spPr>
          <a:xfrm rot="18254458">
            <a:off x="14225194" y="5218976"/>
            <a:ext cx="806631"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PLR</a:t>
            </a:r>
          </a:p>
        </p:txBody>
      </p:sp>
      <p:sp>
        <p:nvSpPr>
          <p:cNvPr id="23" name="Rectangle 22">
            <a:extLst>
              <a:ext uri="{FF2B5EF4-FFF2-40B4-BE49-F238E27FC236}">
                <a16:creationId xmlns:a16="http://schemas.microsoft.com/office/drawing/2014/main" id="{21BC2F3E-DA16-8A93-9810-38DD54B20D00}"/>
              </a:ext>
            </a:extLst>
          </p:cNvPr>
          <p:cNvSpPr/>
          <p:nvPr/>
        </p:nvSpPr>
        <p:spPr>
          <a:xfrm>
            <a:off x="15596018" y="4073868"/>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5" name="TextBox 14">
            <a:extLst>
              <a:ext uri="{FF2B5EF4-FFF2-40B4-BE49-F238E27FC236}">
                <a16:creationId xmlns:a16="http://schemas.microsoft.com/office/drawing/2014/main" id="{83B4FB69-0DC7-885F-CA42-A43D2BD46A4F}"/>
              </a:ext>
            </a:extLst>
          </p:cNvPr>
          <p:cNvSpPr txBox="1"/>
          <p:nvPr/>
        </p:nvSpPr>
        <p:spPr>
          <a:xfrm rot="18239021">
            <a:off x="15488661" y="4713429"/>
            <a:ext cx="2076209" cy="1077218"/>
          </a:xfrm>
          <a:prstGeom prst="rect">
            <a:avLst/>
          </a:prstGeom>
          <a:noFill/>
        </p:spPr>
        <p:txBody>
          <a:bodyPr wrap="none" rtlCol="0">
            <a:spAutoFit/>
          </a:bodyPr>
          <a:lstStyle/>
          <a:p>
            <a:pPr defTabSz="1828800" hangingPunct="1"/>
            <a:r>
              <a:rPr lang="en-US" sz="3200" kern="1200" dirty="0">
                <a:solidFill>
                  <a:prstClr val="black"/>
                </a:solidFill>
                <a:latin typeface="Calibri" panose="020F0502020204030204"/>
                <a:ea typeface="+mn-ea"/>
                <a:cs typeface="+mn-cs"/>
              </a:rPr>
              <a:t>Cell </a:t>
            </a:r>
          </a:p>
          <a:p>
            <a:pPr defTabSz="1828800" hangingPunct="1"/>
            <a:r>
              <a:rPr lang="en-US" sz="3200" kern="1200" dirty="0">
                <a:solidFill>
                  <a:prstClr val="black"/>
                </a:solidFill>
                <a:latin typeface="Calibri" panose="020F0502020204030204"/>
                <a:ea typeface="+mn-ea"/>
                <a:cs typeface="+mn-cs"/>
              </a:rPr>
              <a:t>Availability</a:t>
            </a:r>
          </a:p>
        </p:txBody>
      </p:sp>
      <p:sp>
        <p:nvSpPr>
          <p:cNvPr id="24" name="Rectangle 23">
            <a:extLst>
              <a:ext uri="{FF2B5EF4-FFF2-40B4-BE49-F238E27FC236}">
                <a16:creationId xmlns:a16="http://schemas.microsoft.com/office/drawing/2014/main" id="{5A5FBDA0-14A2-0A6D-C438-5F60F4E7D0FA}"/>
              </a:ext>
            </a:extLst>
          </p:cNvPr>
          <p:cNvSpPr/>
          <p:nvPr/>
        </p:nvSpPr>
        <p:spPr>
          <a:xfrm>
            <a:off x="17443496" y="4074820"/>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6" name="TextBox 15">
            <a:extLst>
              <a:ext uri="{FF2B5EF4-FFF2-40B4-BE49-F238E27FC236}">
                <a16:creationId xmlns:a16="http://schemas.microsoft.com/office/drawing/2014/main" id="{14A8667B-CF83-9295-DB6B-613E057C6893}"/>
              </a:ext>
            </a:extLst>
          </p:cNvPr>
          <p:cNvSpPr txBox="1"/>
          <p:nvPr/>
        </p:nvSpPr>
        <p:spPr>
          <a:xfrm rot="17991935">
            <a:off x="17481850" y="5010450"/>
            <a:ext cx="1624163"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Mobility</a:t>
            </a:r>
          </a:p>
        </p:txBody>
      </p:sp>
      <p:sp>
        <p:nvSpPr>
          <p:cNvPr id="25" name="Rectangle 24">
            <a:extLst>
              <a:ext uri="{FF2B5EF4-FFF2-40B4-BE49-F238E27FC236}">
                <a16:creationId xmlns:a16="http://schemas.microsoft.com/office/drawing/2014/main" id="{F8F7E5BF-CD05-1B4A-620B-AC71CF8259DF}"/>
              </a:ext>
            </a:extLst>
          </p:cNvPr>
          <p:cNvSpPr/>
          <p:nvPr/>
        </p:nvSpPr>
        <p:spPr>
          <a:xfrm>
            <a:off x="19278968" y="4054426"/>
            <a:ext cx="1837172" cy="224115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17" name="TextBox 16">
            <a:extLst>
              <a:ext uri="{FF2B5EF4-FFF2-40B4-BE49-F238E27FC236}">
                <a16:creationId xmlns:a16="http://schemas.microsoft.com/office/drawing/2014/main" id="{B3F701F8-A2AB-75E0-3F5A-36F8E9C112D4}"/>
              </a:ext>
            </a:extLst>
          </p:cNvPr>
          <p:cNvSpPr txBox="1"/>
          <p:nvPr/>
        </p:nvSpPr>
        <p:spPr>
          <a:xfrm rot="17901533">
            <a:off x="19209480" y="4713427"/>
            <a:ext cx="1938992" cy="1077218"/>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Resource </a:t>
            </a:r>
          </a:p>
          <a:p>
            <a:pPr algn="l" defTabSz="1828800" hangingPunct="1"/>
            <a:r>
              <a:rPr lang="en-US" sz="3200" kern="1200" dirty="0">
                <a:solidFill>
                  <a:prstClr val="black"/>
                </a:solidFill>
                <a:latin typeface="Calibri" panose="020F0502020204030204"/>
                <a:ea typeface="+mn-ea"/>
                <a:cs typeface="+mn-cs"/>
              </a:rPr>
              <a:t>Utilization</a:t>
            </a:r>
          </a:p>
        </p:txBody>
      </p:sp>
      <p:sp>
        <p:nvSpPr>
          <p:cNvPr id="12" name="TextBox 11">
            <a:extLst>
              <a:ext uri="{FF2B5EF4-FFF2-40B4-BE49-F238E27FC236}">
                <a16:creationId xmlns:a16="http://schemas.microsoft.com/office/drawing/2014/main" id="{75ABD062-8FC5-B56E-08EA-64D2AE9BE97D}"/>
              </a:ext>
            </a:extLst>
          </p:cNvPr>
          <p:cNvSpPr txBox="1"/>
          <p:nvPr/>
        </p:nvSpPr>
        <p:spPr>
          <a:xfrm rot="18362856">
            <a:off x="10162254" y="5318222"/>
            <a:ext cx="1485535"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Latency</a:t>
            </a:r>
          </a:p>
        </p:txBody>
      </p:sp>
      <p:sp>
        <p:nvSpPr>
          <p:cNvPr id="27" name="Rectangle 26">
            <a:extLst>
              <a:ext uri="{FF2B5EF4-FFF2-40B4-BE49-F238E27FC236}">
                <a16:creationId xmlns:a16="http://schemas.microsoft.com/office/drawing/2014/main" id="{4101AB6C-4ED2-206A-AF79-94543AF489B1}"/>
              </a:ext>
            </a:extLst>
          </p:cNvPr>
          <p:cNvSpPr/>
          <p:nvPr/>
        </p:nvSpPr>
        <p:spPr>
          <a:xfrm>
            <a:off x="4563716" y="2443806"/>
            <a:ext cx="18389272" cy="1636020"/>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8" name="TextBox 27">
            <a:extLst>
              <a:ext uri="{FF2B5EF4-FFF2-40B4-BE49-F238E27FC236}">
                <a16:creationId xmlns:a16="http://schemas.microsoft.com/office/drawing/2014/main" id="{8842A337-E51B-FAA3-A33D-4445367F522A}"/>
              </a:ext>
            </a:extLst>
          </p:cNvPr>
          <p:cNvSpPr txBox="1"/>
          <p:nvPr/>
        </p:nvSpPr>
        <p:spPr>
          <a:xfrm>
            <a:off x="9210843" y="2647647"/>
            <a:ext cx="5505353" cy="1200329"/>
          </a:xfrm>
          <a:prstGeom prst="rect">
            <a:avLst/>
          </a:prstGeom>
          <a:noFill/>
        </p:spPr>
        <p:txBody>
          <a:bodyPr wrap="none" rtlCol="0">
            <a:spAutoFit/>
          </a:bodyPr>
          <a:lstStyle/>
          <a:p>
            <a:pPr defTabSz="1828800" hangingPunct="1"/>
            <a:r>
              <a:rPr lang="en-US" sz="3600" kern="1200" dirty="0">
                <a:solidFill>
                  <a:prstClr val="black"/>
                </a:solidFill>
                <a:latin typeface="Calibri" panose="020F0502020204030204"/>
                <a:ea typeface="+mn-ea"/>
                <a:cs typeface="+mn-cs"/>
              </a:rPr>
              <a:t>Network KPI</a:t>
            </a:r>
          </a:p>
          <a:p>
            <a:pPr defTabSz="1828800" hangingPunct="1"/>
            <a:r>
              <a:rPr lang="en-US" sz="3600" kern="1200" dirty="0">
                <a:solidFill>
                  <a:prstClr val="black"/>
                </a:solidFill>
                <a:latin typeface="Calibri" panose="020F0502020204030204"/>
                <a:ea typeface="+mn-ea"/>
                <a:cs typeface="+mn-cs"/>
              </a:rPr>
              <a:t>(3GPP TS 32.450, TS 32.455)</a:t>
            </a:r>
          </a:p>
        </p:txBody>
      </p:sp>
      <p:sp>
        <p:nvSpPr>
          <p:cNvPr id="29" name="Rectangle 28">
            <a:extLst>
              <a:ext uri="{FF2B5EF4-FFF2-40B4-BE49-F238E27FC236}">
                <a16:creationId xmlns:a16="http://schemas.microsoft.com/office/drawing/2014/main" id="{78688143-7CB8-EE5C-F6A0-0D3EE0FA4C90}"/>
              </a:ext>
            </a:extLst>
          </p:cNvPr>
          <p:cNvSpPr/>
          <p:nvPr/>
        </p:nvSpPr>
        <p:spPr>
          <a:xfrm>
            <a:off x="1384543" y="6295579"/>
            <a:ext cx="3179174" cy="192126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0" name="TextBox 29">
            <a:extLst>
              <a:ext uri="{FF2B5EF4-FFF2-40B4-BE49-F238E27FC236}">
                <a16:creationId xmlns:a16="http://schemas.microsoft.com/office/drawing/2014/main" id="{64CA1019-5959-2590-C2A0-A458296B6521}"/>
              </a:ext>
            </a:extLst>
          </p:cNvPr>
          <p:cNvSpPr txBox="1"/>
          <p:nvPr/>
        </p:nvSpPr>
        <p:spPr>
          <a:xfrm>
            <a:off x="1753021" y="6774980"/>
            <a:ext cx="2450094" cy="1077218"/>
          </a:xfrm>
          <a:prstGeom prst="rect">
            <a:avLst/>
          </a:prstGeom>
          <a:noFill/>
        </p:spPr>
        <p:txBody>
          <a:bodyPr wrap="none" rtlCol="0">
            <a:spAutoFit/>
          </a:bodyPr>
          <a:lstStyle/>
          <a:p>
            <a:pPr defTabSz="1828800" hangingPunct="1"/>
            <a:r>
              <a:rPr lang="en-US" sz="3200" kern="1200" dirty="0">
                <a:solidFill>
                  <a:prstClr val="black"/>
                </a:solidFill>
                <a:latin typeface="Calibri" panose="020F0502020204030204"/>
                <a:ea typeface="+mn-ea"/>
                <a:cs typeface="+mn-cs"/>
              </a:rPr>
              <a:t>SERVICE</a:t>
            </a:r>
          </a:p>
          <a:p>
            <a:pPr defTabSz="1828800" hangingPunct="1"/>
            <a:r>
              <a:rPr lang="en-US" sz="3200" kern="1200" dirty="0">
                <a:solidFill>
                  <a:prstClr val="black"/>
                </a:solidFill>
                <a:latin typeface="Calibri" panose="020F0502020204030204"/>
                <a:ea typeface="+mn-ea"/>
                <a:cs typeface="+mn-cs"/>
              </a:rPr>
              <a:t>AVAILABILITY</a:t>
            </a:r>
          </a:p>
        </p:txBody>
      </p:sp>
      <p:sp>
        <p:nvSpPr>
          <p:cNvPr id="31" name="Rectangle 30">
            <a:extLst>
              <a:ext uri="{FF2B5EF4-FFF2-40B4-BE49-F238E27FC236}">
                <a16:creationId xmlns:a16="http://schemas.microsoft.com/office/drawing/2014/main" id="{365DE13F-D27E-491F-7150-28EC585C0F0E}"/>
              </a:ext>
            </a:extLst>
          </p:cNvPr>
          <p:cNvSpPr/>
          <p:nvPr/>
        </p:nvSpPr>
        <p:spPr>
          <a:xfrm>
            <a:off x="1384543" y="8170833"/>
            <a:ext cx="3188006" cy="192126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2" name="TextBox 31">
            <a:extLst>
              <a:ext uri="{FF2B5EF4-FFF2-40B4-BE49-F238E27FC236}">
                <a16:creationId xmlns:a16="http://schemas.microsoft.com/office/drawing/2014/main" id="{BE5358A6-55B0-47B0-51F1-F554869919AA}"/>
              </a:ext>
            </a:extLst>
          </p:cNvPr>
          <p:cNvSpPr txBox="1"/>
          <p:nvPr/>
        </p:nvSpPr>
        <p:spPr>
          <a:xfrm>
            <a:off x="2055204" y="8450504"/>
            <a:ext cx="1670842" cy="1569660"/>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SPEECH </a:t>
            </a:r>
          </a:p>
          <a:p>
            <a:pPr algn="l" defTabSz="1828800" hangingPunct="1"/>
            <a:r>
              <a:rPr lang="en-US" sz="3200" kern="1200" dirty="0">
                <a:solidFill>
                  <a:prstClr val="black"/>
                </a:solidFill>
                <a:latin typeface="Calibri" panose="020F0502020204030204"/>
                <a:ea typeface="+mn-ea"/>
                <a:cs typeface="+mn-cs"/>
              </a:rPr>
              <a:t>QUALITY</a:t>
            </a:r>
          </a:p>
          <a:p>
            <a:pPr algn="l" defTabSz="1828800" hangingPunct="1"/>
            <a:r>
              <a:rPr lang="en-US" sz="3200" kern="1200" dirty="0">
                <a:solidFill>
                  <a:prstClr val="black"/>
                </a:solidFill>
                <a:latin typeface="Calibri" panose="020F0502020204030204"/>
                <a:ea typeface="+mn-ea"/>
                <a:cs typeface="+mn-cs"/>
              </a:rPr>
              <a:t>(MOS)</a:t>
            </a:r>
          </a:p>
        </p:txBody>
      </p:sp>
      <p:sp>
        <p:nvSpPr>
          <p:cNvPr id="33" name="Rectangle 32">
            <a:extLst>
              <a:ext uri="{FF2B5EF4-FFF2-40B4-BE49-F238E27FC236}">
                <a16:creationId xmlns:a16="http://schemas.microsoft.com/office/drawing/2014/main" id="{C49E9E4F-B94A-5905-04C5-A1F7A721177B}"/>
              </a:ext>
            </a:extLst>
          </p:cNvPr>
          <p:cNvSpPr/>
          <p:nvPr/>
        </p:nvSpPr>
        <p:spPr>
          <a:xfrm>
            <a:off x="1391076" y="10101241"/>
            <a:ext cx="3173984" cy="1921262"/>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34" name="TextBox 33">
            <a:extLst>
              <a:ext uri="{FF2B5EF4-FFF2-40B4-BE49-F238E27FC236}">
                <a16:creationId xmlns:a16="http://schemas.microsoft.com/office/drawing/2014/main" id="{E4384D22-0D3B-1D19-E83A-84B723165109}"/>
              </a:ext>
            </a:extLst>
          </p:cNvPr>
          <p:cNvSpPr txBox="1"/>
          <p:nvPr/>
        </p:nvSpPr>
        <p:spPr>
          <a:xfrm>
            <a:off x="1825872" y="10432592"/>
            <a:ext cx="2299219" cy="1077218"/>
          </a:xfrm>
          <a:prstGeom prst="rect">
            <a:avLst/>
          </a:prstGeom>
          <a:noFill/>
        </p:spPr>
        <p:txBody>
          <a:bodyPr wrap="none" rtlCol="0">
            <a:spAutoFit/>
          </a:bodyPr>
          <a:lstStyle/>
          <a:p>
            <a:pPr defTabSz="1828800" hangingPunct="1"/>
            <a:r>
              <a:rPr lang="en-US" sz="3200" kern="1200" dirty="0">
                <a:solidFill>
                  <a:prstClr val="black"/>
                </a:solidFill>
                <a:latin typeface="Calibri" panose="020F0502020204030204"/>
                <a:ea typeface="+mn-ea"/>
                <a:cs typeface="+mn-cs"/>
              </a:rPr>
              <a:t>END TO END</a:t>
            </a:r>
          </a:p>
          <a:p>
            <a:pPr defTabSz="1828800" hangingPunct="1"/>
            <a:r>
              <a:rPr lang="en-US" sz="3200" kern="1200" dirty="0">
                <a:solidFill>
                  <a:prstClr val="black"/>
                </a:solidFill>
                <a:latin typeface="Calibri" panose="020F0502020204030204"/>
                <a:ea typeface="+mn-ea"/>
                <a:cs typeface="+mn-cs"/>
              </a:rPr>
              <a:t>DELAY</a:t>
            </a:r>
          </a:p>
        </p:txBody>
      </p:sp>
      <p:sp>
        <p:nvSpPr>
          <p:cNvPr id="37" name="Rectangle 36">
            <a:extLst>
              <a:ext uri="{FF2B5EF4-FFF2-40B4-BE49-F238E27FC236}">
                <a16:creationId xmlns:a16="http://schemas.microsoft.com/office/drawing/2014/main" id="{DC6C571C-13C5-5755-C4EE-AB62BF9FC897}"/>
              </a:ext>
            </a:extLst>
          </p:cNvPr>
          <p:cNvSpPr/>
          <p:nvPr/>
        </p:nvSpPr>
        <p:spPr>
          <a:xfrm>
            <a:off x="4595988" y="6299049"/>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1" name="Rectangle 40">
            <a:extLst>
              <a:ext uri="{FF2B5EF4-FFF2-40B4-BE49-F238E27FC236}">
                <a16:creationId xmlns:a16="http://schemas.microsoft.com/office/drawing/2014/main" id="{4327E0A9-C584-F3CC-2D4C-C3513A7F7B9D}"/>
              </a:ext>
            </a:extLst>
          </p:cNvPr>
          <p:cNvSpPr/>
          <p:nvPr/>
        </p:nvSpPr>
        <p:spPr>
          <a:xfrm>
            <a:off x="19277175" y="6299481"/>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2" name="Rectangle 41">
            <a:extLst>
              <a:ext uri="{FF2B5EF4-FFF2-40B4-BE49-F238E27FC236}">
                <a16:creationId xmlns:a16="http://schemas.microsoft.com/office/drawing/2014/main" id="{EF075B7A-2103-B865-C024-B6DF99C4163D}"/>
              </a:ext>
            </a:extLst>
          </p:cNvPr>
          <p:cNvSpPr/>
          <p:nvPr/>
        </p:nvSpPr>
        <p:spPr>
          <a:xfrm>
            <a:off x="17475250" y="6299483"/>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3" name="Rectangle 42">
            <a:extLst>
              <a:ext uri="{FF2B5EF4-FFF2-40B4-BE49-F238E27FC236}">
                <a16:creationId xmlns:a16="http://schemas.microsoft.com/office/drawing/2014/main" id="{B5838D5B-88D2-47B7-0303-58B60CB5B5F0}"/>
              </a:ext>
            </a:extLst>
          </p:cNvPr>
          <p:cNvSpPr/>
          <p:nvPr/>
        </p:nvSpPr>
        <p:spPr>
          <a:xfrm>
            <a:off x="15614125" y="6299485"/>
            <a:ext cx="1802522"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4" name="Rectangle 43">
            <a:extLst>
              <a:ext uri="{FF2B5EF4-FFF2-40B4-BE49-F238E27FC236}">
                <a16:creationId xmlns:a16="http://schemas.microsoft.com/office/drawing/2014/main" id="{A4FFEF0B-56FB-3A1F-1B45-04B2525AE4A6}"/>
              </a:ext>
            </a:extLst>
          </p:cNvPr>
          <p:cNvSpPr/>
          <p:nvPr/>
        </p:nvSpPr>
        <p:spPr>
          <a:xfrm>
            <a:off x="13740221" y="6299487"/>
            <a:ext cx="18352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5" name="Rectangle 44">
            <a:extLst>
              <a:ext uri="{FF2B5EF4-FFF2-40B4-BE49-F238E27FC236}">
                <a16:creationId xmlns:a16="http://schemas.microsoft.com/office/drawing/2014/main" id="{5C78D4C1-848E-2219-5761-A276DF026A8D}"/>
              </a:ext>
            </a:extLst>
          </p:cNvPr>
          <p:cNvSpPr/>
          <p:nvPr/>
        </p:nvSpPr>
        <p:spPr>
          <a:xfrm>
            <a:off x="11894794" y="6301595"/>
            <a:ext cx="181718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6" name="Rectangle 45">
            <a:extLst>
              <a:ext uri="{FF2B5EF4-FFF2-40B4-BE49-F238E27FC236}">
                <a16:creationId xmlns:a16="http://schemas.microsoft.com/office/drawing/2014/main" id="{A02A7F1B-3910-34FA-27AC-4DC193CACD76}"/>
              </a:ext>
            </a:extLst>
          </p:cNvPr>
          <p:cNvSpPr/>
          <p:nvPr/>
        </p:nvSpPr>
        <p:spPr>
          <a:xfrm>
            <a:off x="10058745" y="6299489"/>
            <a:ext cx="1797350"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7" name="Rectangle 46">
            <a:extLst>
              <a:ext uri="{FF2B5EF4-FFF2-40B4-BE49-F238E27FC236}">
                <a16:creationId xmlns:a16="http://schemas.microsoft.com/office/drawing/2014/main" id="{4DB93F7E-2531-CC56-FD2E-E924DBD08CCD}"/>
              </a:ext>
            </a:extLst>
          </p:cNvPr>
          <p:cNvSpPr/>
          <p:nvPr/>
        </p:nvSpPr>
        <p:spPr>
          <a:xfrm>
            <a:off x="8253418" y="6299491"/>
            <a:ext cx="180257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8" name="Rectangle 47">
            <a:extLst>
              <a:ext uri="{FF2B5EF4-FFF2-40B4-BE49-F238E27FC236}">
                <a16:creationId xmlns:a16="http://schemas.microsoft.com/office/drawing/2014/main" id="{BDE2FD38-7B91-C469-B266-BD3386DAE357}"/>
              </a:ext>
            </a:extLst>
          </p:cNvPr>
          <p:cNvSpPr/>
          <p:nvPr/>
        </p:nvSpPr>
        <p:spPr>
          <a:xfrm>
            <a:off x="6424408" y="6299493"/>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49" name="Rectangle 48">
            <a:extLst>
              <a:ext uri="{FF2B5EF4-FFF2-40B4-BE49-F238E27FC236}">
                <a16:creationId xmlns:a16="http://schemas.microsoft.com/office/drawing/2014/main" id="{2628752B-28F7-134A-F2BE-0461CF1D7712}"/>
              </a:ext>
            </a:extLst>
          </p:cNvPr>
          <p:cNvSpPr/>
          <p:nvPr/>
        </p:nvSpPr>
        <p:spPr>
          <a:xfrm>
            <a:off x="4566674" y="8177057"/>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0" name="Rectangle 49">
            <a:extLst>
              <a:ext uri="{FF2B5EF4-FFF2-40B4-BE49-F238E27FC236}">
                <a16:creationId xmlns:a16="http://schemas.microsoft.com/office/drawing/2014/main" id="{4C07D1AB-2F40-B647-1102-CDC0E3520750}"/>
              </a:ext>
            </a:extLst>
          </p:cNvPr>
          <p:cNvSpPr/>
          <p:nvPr/>
        </p:nvSpPr>
        <p:spPr>
          <a:xfrm>
            <a:off x="19247861" y="8177489"/>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1" name="Rectangle 50">
            <a:extLst>
              <a:ext uri="{FF2B5EF4-FFF2-40B4-BE49-F238E27FC236}">
                <a16:creationId xmlns:a16="http://schemas.microsoft.com/office/drawing/2014/main" id="{3DEC29C5-9709-7892-FCED-447F58BCC816}"/>
              </a:ext>
            </a:extLst>
          </p:cNvPr>
          <p:cNvSpPr/>
          <p:nvPr/>
        </p:nvSpPr>
        <p:spPr>
          <a:xfrm>
            <a:off x="17445936" y="8177491"/>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2" name="Rectangle 51">
            <a:extLst>
              <a:ext uri="{FF2B5EF4-FFF2-40B4-BE49-F238E27FC236}">
                <a16:creationId xmlns:a16="http://schemas.microsoft.com/office/drawing/2014/main" id="{1135BE0E-4AA2-E898-DA03-7E7BD1B95444}"/>
              </a:ext>
            </a:extLst>
          </p:cNvPr>
          <p:cNvSpPr/>
          <p:nvPr/>
        </p:nvSpPr>
        <p:spPr>
          <a:xfrm>
            <a:off x="15613387" y="8177493"/>
            <a:ext cx="1802522"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3" name="Rectangle 52">
            <a:extLst>
              <a:ext uri="{FF2B5EF4-FFF2-40B4-BE49-F238E27FC236}">
                <a16:creationId xmlns:a16="http://schemas.microsoft.com/office/drawing/2014/main" id="{621D5F58-C465-B068-6E98-751886611960}"/>
              </a:ext>
            </a:extLst>
          </p:cNvPr>
          <p:cNvSpPr/>
          <p:nvPr/>
        </p:nvSpPr>
        <p:spPr>
          <a:xfrm>
            <a:off x="13736307" y="8177495"/>
            <a:ext cx="18352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4" name="Rectangle 53">
            <a:extLst>
              <a:ext uri="{FF2B5EF4-FFF2-40B4-BE49-F238E27FC236}">
                <a16:creationId xmlns:a16="http://schemas.microsoft.com/office/drawing/2014/main" id="{4C5058E0-A053-18A1-BD25-3484828E1A6E}"/>
              </a:ext>
            </a:extLst>
          </p:cNvPr>
          <p:cNvSpPr/>
          <p:nvPr/>
        </p:nvSpPr>
        <p:spPr>
          <a:xfrm>
            <a:off x="11910140" y="8208179"/>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5" name="Rectangle 54">
            <a:extLst>
              <a:ext uri="{FF2B5EF4-FFF2-40B4-BE49-F238E27FC236}">
                <a16:creationId xmlns:a16="http://schemas.microsoft.com/office/drawing/2014/main" id="{AC7ABAEB-6A3C-1B21-42E1-52A5656A5ADF}"/>
              </a:ext>
            </a:extLst>
          </p:cNvPr>
          <p:cNvSpPr/>
          <p:nvPr/>
        </p:nvSpPr>
        <p:spPr>
          <a:xfrm>
            <a:off x="10078200" y="8177497"/>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6" name="Rectangle 55">
            <a:extLst>
              <a:ext uri="{FF2B5EF4-FFF2-40B4-BE49-F238E27FC236}">
                <a16:creationId xmlns:a16="http://schemas.microsoft.com/office/drawing/2014/main" id="{62A38F97-CAB7-B03F-4A59-25A71CB7DF38}"/>
              </a:ext>
            </a:extLst>
          </p:cNvPr>
          <p:cNvSpPr/>
          <p:nvPr/>
        </p:nvSpPr>
        <p:spPr>
          <a:xfrm>
            <a:off x="8224104" y="8177499"/>
            <a:ext cx="180257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7" name="Rectangle 56">
            <a:extLst>
              <a:ext uri="{FF2B5EF4-FFF2-40B4-BE49-F238E27FC236}">
                <a16:creationId xmlns:a16="http://schemas.microsoft.com/office/drawing/2014/main" id="{D0AB46A7-3E9A-2879-ADCB-E5F15F0638E2}"/>
              </a:ext>
            </a:extLst>
          </p:cNvPr>
          <p:cNvSpPr/>
          <p:nvPr/>
        </p:nvSpPr>
        <p:spPr>
          <a:xfrm>
            <a:off x="6395094" y="8177501"/>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8" name="Rectangle 57">
            <a:extLst>
              <a:ext uri="{FF2B5EF4-FFF2-40B4-BE49-F238E27FC236}">
                <a16:creationId xmlns:a16="http://schemas.microsoft.com/office/drawing/2014/main" id="{4C2D136F-4568-1C7B-DE8B-E93603066ECB}"/>
              </a:ext>
            </a:extLst>
          </p:cNvPr>
          <p:cNvSpPr/>
          <p:nvPr/>
        </p:nvSpPr>
        <p:spPr>
          <a:xfrm>
            <a:off x="4595988" y="10084587"/>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59" name="Rectangle 58">
            <a:extLst>
              <a:ext uri="{FF2B5EF4-FFF2-40B4-BE49-F238E27FC236}">
                <a16:creationId xmlns:a16="http://schemas.microsoft.com/office/drawing/2014/main" id="{5FE5A126-D31E-E314-8F01-CD87472BFFA4}"/>
              </a:ext>
            </a:extLst>
          </p:cNvPr>
          <p:cNvSpPr/>
          <p:nvPr/>
        </p:nvSpPr>
        <p:spPr>
          <a:xfrm>
            <a:off x="19277175" y="10085019"/>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0" name="Rectangle 59">
            <a:extLst>
              <a:ext uri="{FF2B5EF4-FFF2-40B4-BE49-F238E27FC236}">
                <a16:creationId xmlns:a16="http://schemas.microsoft.com/office/drawing/2014/main" id="{2E1A264A-807C-6E92-115B-1AD02215AF9C}"/>
              </a:ext>
            </a:extLst>
          </p:cNvPr>
          <p:cNvSpPr/>
          <p:nvPr/>
        </p:nvSpPr>
        <p:spPr>
          <a:xfrm>
            <a:off x="17441118" y="10085021"/>
            <a:ext cx="180665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1" name="Rectangle 60">
            <a:extLst>
              <a:ext uri="{FF2B5EF4-FFF2-40B4-BE49-F238E27FC236}">
                <a16:creationId xmlns:a16="http://schemas.microsoft.com/office/drawing/2014/main" id="{1B123907-7ABD-E5CE-33E5-7EAF8B50BA26}"/>
              </a:ext>
            </a:extLst>
          </p:cNvPr>
          <p:cNvSpPr/>
          <p:nvPr/>
        </p:nvSpPr>
        <p:spPr>
          <a:xfrm>
            <a:off x="15614125" y="10085023"/>
            <a:ext cx="1802522"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2" name="Rectangle 61">
            <a:extLst>
              <a:ext uri="{FF2B5EF4-FFF2-40B4-BE49-F238E27FC236}">
                <a16:creationId xmlns:a16="http://schemas.microsoft.com/office/drawing/2014/main" id="{314A4400-6574-5776-AF21-912DB73E2DF2}"/>
              </a:ext>
            </a:extLst>
          </p:cNvPr>
          <p:cNvSpPr/>
          <p:nvPr/>
        </p:nvSpPr>
        <p:spPr>
          <a:xfrm>
            <a:off x="13740221" y="10085025"/>
            <a:ext cx="18352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3" name="Rectangle 62">
            <a:extLst>
              <a:ext uri="{FF2B5EF4-FFF2-40B4-BE49-F238E27FC236}">
                <a16:creationId xmlns:a16="http://schemas.microsoft.com/office/drawing/2014/main" id="{6EAFB0D6-F9B3-132B-8AB7-B032DAF988E0}"/>
              </a:ext>
            </a:extLst>
          </p:cNvPr>
          <p:cNvSpPr/>
          <p:nvPr/>
        </p:nvSpPr>
        <p:spPr>
          <a:xfrm>
            <a:off x="11856094" y="10115709"/>
            <a:ext cx="185588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4" name="Rectangle 63">
            <a:extLst>
              <a:ext uri="{FF2B5EF4-FFF2-40B4-BE49-F238E27FC236}">
                <a16:creationId xmlns:a16="http://schemas.microsoft.com/office/drawing/2014/main" id="{A9057442-24DC-8668-AE0A-6D82E6EE8D6E}"/>
              </a:ext>
            </a:extLst>
          </p:cNvPr>
          <p:cNvSpPr/>
          <p:nvPr/>
        </p:nvSpPr>
        <p:spPr>
          <a:xfrm>
            <a:off x="10094693" y="10085027"/>
            <a:ext cx="178534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5" name="Rectangle 64">
            <a:extLst>
              <a:ext uri="{FF2B5EF4-FFF2-40B4-BE49-F238E27FC236}">
                <a16:creationId xmlns:a16="http://schemas.microsoft.com/office/drawing/2014/main" id="{D03116E9-4EFF-1089-3611-0136E49F87E6}"/>
              </a:ext>
            </a:extLst>
          </p:cNvPr>
          <p:cNvSpPr/>
          <p:nvPr/>
        </p:nvSpPr>
        <p:spPr>
          <a:xfrm>
            <a:off x="8253418" y="10085029"/>
            <a:ext cx="180257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66" name="Rectangle 65">
            <a:extLst>
              <a:ext uri="{FF2B5EF4-FFF2-40B4-BE49-F238E27FC236}">
                <a16:creationId xmlns:a16="http://schemas.microsoft.com/office/drawing/2014/main" id="{0E24CDE9-60B3-72F5-C8CD-976F0489E28A}"/>
              </a:ext>
            </a:extLst>
          </p:cNvPr>
          <p:cNvSpPr/>
          <p:nvPr/>
        </p:nvSpPr>
        <p:spPr>
          <a:xfrm>
            <a:off x="6424408" y="10085031"/>
            <a:ext cx="1772524"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93" name="Rectangle 92">
            <a:extLst>
              <a:ext uri="{FF2B5EF4-FFF2-40B4-BE49-F238E27FC236}">
                <a16:creationId xmlns:a16="http://schemas.microsoft.com/office/drawing/2014/main" id="{236BF84E-4167-1BDD-5852-55A137AB9012}"/>
              </a:ext>
            </a:extLst>
          </p:cNvPr>
          <p:cNvSpPr/>
          <p:nvPr/>
        </p:nvSpPr>
        <p:spPr>
          <a:xfrm>
            <a:off x="1394848" y="2425158"/>
            <a:ext cx="21598076" cy="9597344"/>
          </a:xfrm>
          <a:prstGeom prst="rect">
            <a:avLst/>
          </a:prstGeom>
          <a:no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pic>
        <p:nvPicPr>
          <p:cNvPr id="35" name="Picture 34" descr="A blue check mark in a box&#10;&#10;Description automatically generated">
            <a:extLst>
              <a:ext uri="{FF2B5EF4-FFF2-40B4-BE49-F238E27FC236}">
                <a16:creationId xmlns:a16="http://schemas.microsoft.com/office/drawing/2014/main" id="{172A7B27-6118-3573-70D9-4F503DC2C3C2}"/>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34140" y="6611324"/>
            <a:ext cx="1348740" cy="1348740"/>
          </a:xfrm>
          <a:prstGeom prst="rect">
            <a:avLst/>
          </a:prstGeom>
        </p:spPr>
      </p:pic>
      <p:pic>
        <p:nvPicPr>
          <p:cNvPr id="36" name="Picture 35" descr="A blue check mark in a box&#10;&#10;Description automatically generated">
            <a:extLst>
              <a:ext uri="{FF2B5EF4-FFF2-40B4-BE49-F238E27FC236}">
                <a16:creationId xmlns:a16="http://schemas.microsoft.com/office/drawing/2014/main" id="{5DA25E4F-223E-6D7C-6DDC-C2B772418588}"/>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63680" y="6611250"/>
            <a:ext cx="1348740" cy="1348740"/>
          </a:xfrm>
          <a:prstGeom prst="rect">
            <a:avLst/>
          </a:prstGeom>
        </p:spPr>
      </p:pic>
      <p:pic>
        <p:nvPicPr>
          <p:cNvPr id="38" name="Picture 37" descr="A blue check mark in a box&#10;&#10;Description automatically generated">
            <a:extLst>
              <a:ext uri="{FF2B5EF4-FFF2-40B4-BE49-F238E27FC236}">
                <a16:creationId xmlns:a16="http://schemas.microsoft.com/office/drawing/2014/main" id="{A74370BA-6B76-7F5D-191D-31645D3C0A61}"/>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901162" y="10414910"/>
            <a:ext cx="1348740" cy="1348740"/>
          </a:xfrm>
          <a:prstGeom prst="rect">
            <a:avLst/>
          </a:prstGeom>
        </p:spPr>
      </p:pic>
      <p:pic>
        <p:nvPicPr>
          <p:cNvPr id="39" name="Picture 38" descr="A blue check mark in a box&#10;&#10;Description automatically generated">
            <a:extLst>
              <a:ext uri="{FF2B5EF4-FFF2-40B4-BE49-F238E27FC236}">
                <a16:creationId xmlns:a16="http://schemas.microsoft.com/office/drawing/2014/main" id="{DA8EF7AC-7FB4-23F3-87F5-F2191F742554}"/>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19406" y="10432592"/>
            <a:ext cx="1348740" cy="1348740"/>
          </a:xfrm>
          <a:prstGeom prst="rect">
            <a:avLst/>
          </a:prstGeom>
        </p:spPr>
      </p:pic>
      <p:pic>
        <p:nvPicPr>
          <p:cNvPr id="40" name="Picture 39" descr="A blue check mark in a box&#10;&#10;Description automatically generated">
            <a:extLst>
              <a:ext uri="{FF2B5EF4-FFF2-40B4-BE49-F238E27FC236}">
                <a16:creationId xmlns:a16="http://schemas.microsoft.com/office/drawing/2014/main" id="{5FAAF316-FF2C-CB6F-6CED-9CEB36FFCBB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170280" y="10448446"/>
            <a:ext cx="1348740" cy="1348740"/>
          </a:xfrm>
          <a:prstGeom prst="rect">
            <a:avLst/>
          </a:prstGeom>
        </p:spPr>
      </p:pic>
      <p:pic>
        <p:nvPicPr>
          <p:cNvPr id="67" name="Picture 66" descr="A blue check mark in a box&#10;&#10;Description automatically generated">
            <a:extLst>
              <a:ext uri="{FF2B5EF4-FFF2-40B4-BE49-F238E27FC236}">
                <a16:creationId xmlns:a16="http://schemas.microsoft.com/office/drawing/2014/main" id="{49FBA598-21E8-40F7-FCA0-8F838142A6A7}"/>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5873446" y="6568694"/>
            <a:ext cx="1348740" cy="1348740"/>
          </a:xfrm>
          <a:prstGeom prst="rect">
            <a:avLst/>
          </a:prstGeom>
        </p:spPr>
      </p:pic>
      <p:pic>
        <p:nvPicPr>
          <p:cNvPr id="68" name="Picture 67" descr="A blue check mark in a box&#10;&#10;Description automatically generated">
            <a:extLst>
              <a:ext uri="{FF2B5EF4-FFF2-40B4-BE49-F238E27FC236}">
                <a16:creationId xmlns:a16="http://schemas.microsoft.com/office/drawing/2014/main" id="{FADE08C5-DFF8-858D-494A-6465C66CB3C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701404" y="6611250"/>
            <a:ext cx="1348740" cy="1348740"/>
          </a:xfrm>
          <a:prstGeom prst="rect">
            <a:avLst/>
          </a:prstGeom>
        </p:spPr>
      </p:pic>
      <p:pic>
        <p:nvPicPr>
          <p:cNvPr id="69" name="Picture 68" descr="A blue check mark in a box&#10;&#10;Description automatically generated">
            <a:extLst>
              <a:ext uri="{FF2B5EF4-FFF2-40B4-BE49-F238E27FC236}">
                <a16:creationId xmlns:a16="http://schemas.microsoft.com/office/drawing/2014/main" id="{FE4E6AE3-8F2C-171A-F691-5A4F0E0E50A2}"/>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66688" y="8450504"/>
            <a:ext cx="1348740" cy="1348740"/>
          </a:xfrm>
          <a:prstGeom prst="rect">
            <a:avLst/>
          </a:prstGeom>
        </p:spPr>
      </p:pic>
      <p:pic>
        <p:nvPicPr>
          <p:cNvPr id="70" name="Picture 69" descr="A blue check mark in a box&#10;&#10;Description automatically generated">
            <a:extLst>
              <a:ext uri="{FF2B5EF4-FFF2-40B4-BE49-F238E27FC236}">
                <a16:creationId xmlns:a16="http://schemas.microsoft.com/office/drawing/2014/main" id="{9CB2C42B-CB32-EB08-919D-551B6B502F3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192000" y="8468138"/>
            <a:ext cx="1348740" cy="1348740"/>
          </a:xfrm>
          <a:prstGeom prst="rect">
            <a:avLst/>
          </a:prstGeom>
        </p:spPr>
      </p:pic>
      <p:pic>
        <p:nvPicPr>
          <p:cNvPr id="71" name="Picture 70" descr="A blue check mark in a box&#10;&#10;Description automatically generated">
            <a:extLst>
              <a:ext uri="{FF2B5EF4-FFF2-40B4-BE49-F238E27FC236}">
                <a16:creationId xmlns:a16="http://schemas.microsoft.com/office/drawing/2014/main" id="{ED1733FD-0CD4-3046-4811-8BFAD01C9807}"/>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4064528" y="8460706"/>
            <a:ext cx="1348740" cy="1348740"/>
          </a:xfrm>
          <a:prstGeom prst="rect">
            <a:avLst/>
          </a:prstGeom>
        </p:spPr>
      </p:pic>
      <p:sp>
        <p:nvSpPr>
          <p:cNvPr id="73" name="TextBox 72">
            <a:extLst>
              <a:ext uri="{FF2B5EF4-FFF2-40B4-BE49-F238E27FC236}">
                <a16:creationId xmlns:a16="http://schemas.microsoft.com/office/drawing/2014/main" id="{2374FBB5-ECAB-B5D2-E1CF-73ECB0BEE86C}"/>
              </a:ext>
            </a:extLst>
          </p:cNvPr>
          <p:cNvSpPr txBox="1"/>
          <p:nvPr/>
        </p:nvSpPr>
        <p:spPr>
          <a:xfrm rot="18254458">
            <a:off x="21631835" y="5016268"/>
            <a:ext cx="718466" cy="584775"/>
          </a:xfrm>
          <a:prstGeom prst="rect">
            <a:avLst/>
          </a:prstGeom>
          <a:noFill/>
        </p:spPr>
        <p:txBody>
          <a:bodyPr wrap="none" rtlCol="0">
            <a:spAutoFit/>
          </a:bodyPr>
          <a:lstStyle/>
          <a:p>
            <a:pPr algn="l" defTabSz="1828800" hangingPunct="1"/>
            <a:r>
              <a:rPr lang="en-US" sz="3200" kern="1200" dirty="0">
                <a:solidFill>
                  <a:prstClr val="black"/>
                </a:solidFill>
                <a:latin typeface="Calibri" panose="020F0502020204030204"/>
                <a:ea typeface="+mn-ea"/>
                <a:cs typeface="+mn-cs"/>
              </a:rPr>
              <a:t>SIR</a:t>
            </a:r>
          </a:p>
        </p:txBody>
      </p:sp>
      <p:sp>
        <p:nvSpPr>
          <p:cNvPr id="74" name="Rectangle 73">
            <a:extLst>
              <a:ext uri="{FF2B5EF4-FFF2-40B4-BE49-F238E27FC236}">
                <a16:creationId xmlns:a16="http://schemas.microsoft.com/office/drawing/2014/main" id="{ED49815C-0238-6729-4BDB-851FD3A703EB}"/>
              </a:ext>
            </a:extLst>
          </p:cNvPr>
          <p:cNvSpPr/>
          <p:nvPr/>
        </p:nvSpPr>
        <p:spPr>
          <a:xfrm>
            <a:off x="21129853" y="6279813"/>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5" name="Rectangle 74">
            <a:extLst>
              <a:ext uri="{FF2B5EF4-FFF2-40B4-BE49-F238E27FC236}">
                <a16:creationId xmlns:a16="http://schemas.microsoft.com/office/drawing/2014/main" id="{B0FDBDCD-2110-FE27-E329-1AF2440EF20D}"/>
              </a:ext>
            </a:extLst>
          </p:cNvPr>
          <p:cNvSpPr/>
          <p:nvPr/>
        </p:nvSpPr>
        <p:spPr>
          <a:xfrm>
            <a:off x="21129851" y="8190995"/>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76" name="Rectangle 75">
            <a:extLst>
              <a:ext uri="{FF2B5EF4-FFF2-40B4-BE49-F238E27FC236}">
                <a16:creationId xmlns:a16="http://schemas.microsoft.com/office/drawing/2014/main" id="{725414AE-4CD5-EA3F-23B8-10D4F85A0E6F}"/>
              </a:ext>
            </a:extLst>
          </p:cNvPr>
          <p:cNvSpPr/>
          <p:nvPr/>
        </p:nvSpPr>
        <p:spPr>
          <a:xfrm>
            <a:off x="21150553" y="10059189"/>
            <a:ext cx="1848906" cy="1888034"/>
          </a:xfrm>
          <a:prstGeom prst="rect">
            <a:avLst/>
          </a:prstGeom>
          <a:solidFill>
            <a:schemeClr val="bg1">
              <a:lumMod val="85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pic>
        <p:nvPicPr>
          <p:cNvPr id="77" name="Picture 76" descr="A blue check mark in a box&#10;&#10;Description automatically generated">
            <a:extLst>
              <a:ext uri="{FF2B5EF4-FFF2-40B4-BE49-F238E27FC236}">
                <a16:creationId xmlns:a16="http://schemas.microsoft.com/office/drawing/2014/main" id="{96362D0C-4CE4-F251-84FF-AE05DE30A8F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358426" y="8446702"/>
            <a:ext cx="1348740" cy="1348740"/>
          </a:xfrm>
          <a:prstGeom prst="rect">
            <a:avLst/>
          </a:prstGeom>
        </p:spPr>
      </p:pic>
    </p:spTree>
    <p:extLst>
      <p:ext uri="{BB962C8B-B14F-4D97-AF65-F5344CB8AC3E}">
        <p14:creationId xmlns:p14="http://schemas.microsoft.com/office/powerpoint/2010/main" val="350625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21306-FDAA-197B-EB46-3E5A4431AE22}"/>
              </a:ext>
            </a:extLst>
          </p:cNvPr>
          <p:cNvSpPr>
            <a:spLocks noGrp="1"/>
          </p:cNvSpPr>
          <p:nvPr>
            <p:ph type="title"/>
          </p:nvPr>
        </p:nvSpPr>
        <p:spPr/>
        <p:txBody>
          <a:bodyPr>
            <a:normAutofit/>
          </a:bodyPr>
          <a:lstStyle/>
          <a:p>
            <a:r>
              <a:rPr lang="en-US" sz="7200" b="1" dirty="0"/>
              <a:t>Agenda </a:t>
            </a:r>
          </a:p>
        </p:txBody>
      </p:sp>
      <p:sp>
        <p:nvSpPr>
          <p:cNvPr id="3" name="Text Placeholder 2">
            <a:extLst>
              <a:ext uri="{FF2B5EF4-FFF2-40B4-BE49-F238E27FC236}">
                <a16:creationId xmlns:a16="http://schemas.microsoft.com/office/drawing/2014/main" id="{7479CC16-DD45-42C9-0EBB-692D610773D6}"/>
              </a:ext>
            </a:extLst>
          </p:cNvPr>
          <p:cNvSpPr>
            <a:spLocks noGrp="1"/>
          </p:cNvSpPr>
          <p:nvPr>
            <p:ph type="body" sz="quarter" idx="10"/>
          </p:nvPr>
        </p:nvSpPr>
        <p:spPr>
          <a:xfrm>
            <a:off x="7072604" y="2724912"/>
            <a:ext cx="15600784" cy="9899465"/>
          </a:xfrm>
        </p:spPr>
        <p:txBody>
          <a:bodyPr>
            <a:normAutofit/>
          </a:bodyPr>
          <a:lstStyle/>
          <a:p>
            <a:pPr marL="571500" indent="-571500">
              <a:spcAft>
                <a:spcPts val="4800"/>
              </a:spcAft>
              <a:buFont typeface="Wingdings" panose="05000000000000000000" pitchFamily="2" charset="2"/>
              <a:buChar char="q"/>
            </a:pPr>
            <a:r>
              <a:rPr lang="en-US" sz="4000" dirty="0">
                <a:solidFill>
                  <a:srgbClr val="046A38"/>
                </a:solidFill>
              </a:rPr>
              <a:t>VFL Use Case#1: Leveraging Inter-domain VFL to support Application QoE Prediction</a:t>
            </a:r>
          </a:p>
          <a:p>
            <a:pPr marL="571500" indent="-571500">
              <a:spcAft>
                <a:spcPts val="4800"/>
              </a:spcAft>
              <a:buFont typeface="Wingdings" panose="05000000000000000000" pitchFamily="2" charset="2"/>
              <a:buChar char="q"/>
            </a:pPr>
            <a:r>
              <a:rPr lang="en-US" sz="4000" dirty="0">
                <a:solidFill>
                  <a:srgbClr val="046A38"/>
                </a:solidFill>
              </a:rPr>
              <a:t>VFL Use Case#2: Leveraging Intra-5GC VFL to support Signaling Storm </a:t>
            </a:r>
          </a:p>
          <a:p>
            <a:pPr marL="571500" indent="-571500">
              <a:spcAft>
                <a:spcPts val="4800"/>
              </a:spcAft>
              <a:buFont typeface="Wingdings" panose="05000000000000000000" pitchFamily="2" charset="2"/>
              <a:buChar char="q"/>
            </a:pPr>
            <a:r>
              <a:rPr lang="en-US" sz="4000" dirty="0">
                <a:solidFill>
                  <a:srgbClr val="046A38"/>
                </a:solidFill>
              </a:rPr>
              <a:t>Conclusions </a:t>
            </a:r>
          </a:p>
        </p:txBody>
      </p:sp>
      <p:grpSp>
        <p:nvGrpSpPr>
          <p:cNvPr id="16" name="Group 15">
            <a:extLst>
              <a:ext uri="{FF2B5EF4-FFF2-40B4-BE49-F238E27FC236}">
                <a16:creationId xmlns:a16="http://schemas.microsoft.com/office/drawing/2014/main" id="{6A585909-D090-56B1-6EB9-6149712478F0}"/>
              </a:ext>
            </a:extLst>
          </p:cNvPr>
          <p:cNvGrpSpPr/>
          <p:nvPr/>
        </p:nvGrpSpPr>
        <p:grpSpPr>
          <a:xfrm>
            <a:off x="1387492" y="1750978"/>
            <a:ext cx="4760389" cy="7645941"/>
            <a:chOff x="1387492" y="1750978"/>
            <a:chExt cx="4760389" cy="7645941"/>
          </a:xfrm>
        </p:grpSpPr>
        <p:pic>
          <p:nvPicPr>
            <p:cNvPr id="5" name="Picture 4">
              <a:extLst>
                <a:ext uri="{FF2B5EF4-FFF2-40B4-BE49-F238E27FC236}">
                  <a16:creationId xmlns:a16="http://schemas.microsoft.com/office/drawing/2014/main" id="{89025375-E278-3910-EF1F-DC2526F09821}"/>
                </a:ext>
              </a:extLst>
            </p:cNvPr>
            <p:cNvPicPr>
              <a:picLocks noChangeAspect="1"/>
            </p:cNvPicPr>
            <p:nvPr/>
          </p:nvPicPr>
          <p:blipFill>
            <a:blip r:embed="rId2"/>
            <a:stretch>
              <a:fillRect/>
            </a:stretch>
          </p:blipFill>
          <p:spPr>
            <a:xfrm>
              <a:off x="1387492" y="1750978"/>
              <a:ext cx="4760389" cy="7645941"/>
            </a:xfrm>
            <a:prstGeom prst="rect">
              <a:avLst/>
            </a:prstGeom>
          </p:spPr>
        </p:pic>
        <p:grpSp>
          <p:nvGrpSpPr>
            <p:cNvPr id="9" name="Group 8">
              <a:extLst>
                <a:ext uri="{FF2B5EF4-FFF2-40B4-BE49-F238E27FC236}">
                  <a16:creationId xmlns:a16="http://schemas.microsoft.com/office/drawing/2014/main" id="{CFD105E1-6342-D7D0-A0BA-CA56ED623AC2}"/>
                </a:ext>
              </a:extLst>
            </p:cNvPr>
            <p:cNvGrpSpPr/>
            <p:nvPr/>
          </p:nvGrpSpPr>
          <p:grpSpPr>
            <a:xfrm>
              <a:off x="2982455" y="3224355"/>
              <a:ext cx="1570461" cy="343963"/>
              <a:chOff x="14087765" y="9396919"/>
              <a:chExt cx="1570461" cy="343963"/>
            </a:xfrm>
          </p:grpSpPr>
          <p:pic>
            <p:nvPicPr>
              <p:cNvPr id="7" name="Picture 6">
                <a:extLst>
                  <a:ext uri="{FF2B5EF4-FFF2-40B4-BE49-F238E27FC236}">
                    <a16:creationId xmlns:a16="http://schemas.microsoft.com/office/drawing/2014/main" id="{D642FC98-7321-1F29-673E-7E347C2F7E8E}"/>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8" name="TextBox 7">
                <a:extLst>
                  <a:ext uri="{FF2B5EF4-FFF2-40B4-BE49-F238E27FC236}">
                    <a16:creationId xmlns:a16="http://schemas.microsoft.com/office/drawing/2014/main" id="{99435EF5-EA06-9A04-C5F2-084E4CFD19B5}"/>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0" name="Group 9">
              <a:extLst>
                <a:ext uri="{FF2B5EF4-FFF2-40B4-BE49-F238E27FC236}">
                  <a16:creationId xmlns:a16="http://schemas.microsoft.com/office/drawing/2014/main" id="{0C59A083-F634-A517-FF05-F836A4BE818F}"/>
                </a:ext>
              </a:extLst>
            </p:cNvPr>
            <p:cNvGrpSpPr/>
            <p:nvPr/>
          </p:nvGrpSpPr>
          <p:grpSpPr>
            <a:xfrm>
              <a:off x="1564394" y="5907662"/>
              <a:ext cx="1570461" cy="343963"/>
              <a:chOff x="14087765" y="9396919"/>
              <a:chExt cx="1570461" cy="343963"/>
            </a:xfrm>
          </p:grpSpPr>
          <p:pic>
            <p:nvPicPr>
              <p:cNvPr id="11" name="Picture 10">
                <a:extLst>
                  <a:ext uri="{FF2B5EF4-FFF2-40B4-BE49-F238E27FC236}">
                    <a16:creationId xmlns:a16="http://schemas.microsoft.com/office/drawing/2014/main" id="{293B5B41-935F-B786-FB22-B2B508E904B2}"/>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2" name="TextBox 11">
                <a:extLst>
                  <a:ext uri="{FF2B5EF4-FFF2-40B4-BE49-F238E27FC236}">
                    <a16:creationId xmlns:a16="http://schemas.microsoft.com/office/drawing/2014/main" id="{708D0DA7-AF3E-68AA-2CBE-B9BC28FB358B}"/>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3" name="Group 12">
              <a:extLst>
                <a:ext uri="{FF2B5EF4-FFF2-40B4-BE49-F238E27FC236}">
                  <a16:creationId xmlns:a16="http://schemas.microsoft.com/office/drawing/2014/main" id="{3CBDF0F3-7EC5-B174-793C-9B98AD13208A}"/>
                </a:ext>
              </a:extLst>
            </p:cNvPr>
            <p:cNvGrpSpPr/>
            <p:nvPr/>
          </p:nvGrpSpPr>
          <p:grpSpPr>
            <a:xfrm>
              <a:off x="4282365" y="5888320"/>
              <a:ext cx="1570461" cy="343963"/>
              <a:chOff x="14087765" y="9396919"/>
              <a:chExt cx="1570461" cy="343963"/>
            </a:xfrm>
          </p:grpSpPr>
          <p:pic>
            <p:nvPicPr>
              <p:cNvPr id="14" name="Picture 13">
                <a:extLst>
                  <a:ext uri="{FF2B5EF4-FFF2-40B4-BE49-F238E27FC236}">
                    <a16:creationId xmlns:a16="http://schemas.microsoft.com/office/drawing/2014/main" id="{C4810E86-0774-3F9D-0511-F5934E1A7170}"/>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5" name="TextBox 14">
                <a:extLst>
                  <a:ext uri="{FF2B5EF4-FFF2-40B4-BE49-F238E27FC236}">
                    <a16:creationId xmlns:a16="http://schemas.microsoft.com/office/drawing/2014/main" id="{6BFD543E-3953-13D9-7605-3EE68AD9AE68}"/>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spTree>
    <p:extLst>
      <p:ext uri="{BB962C8B-B14F-4D97-AF65-F5344CB8AC3E}">
        <p14:creationId xmlns:p14="http://schemas.microsoft.com/office/powerpoint/2010/main" val="327561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479CC16-DD45-42C9-0EBB-692D610773D6}"/>
              </a:ext>
            </a:extLst>
          </p:cNvPr>
          <p:cNvSpPr>
            <a:spLocks noGrp="1"/>
          </p:cNvSpPr>
          <p:nvPr>
            <p:ph type="body" sz="quarter" idx="10"/>
          </p:nvPr>
        </p:nvSpPr>
        <p:spPr>
          <a:xfrm>
            <a:off x="7295391" y="3409673"/>
            <a:ext cx="15600784" cy="5131463"/>
          </a:xfrm>
        </p:spPr>
        <p:txBody>
          <a:bodyPr>
            <a:normAutofit/>
          </a:bodyPr>
          <a:lstStyle/>
          <a:p>
            <a:pPr marL="746125" indent="-746125">
              <a:spcAft>
                <a:spcPts val="4800"/>
              </a:spcAft>
              <a:buFont typeface="Wingdings" panose="05000000000000000000" pitchFamily="2" charset="2"/>
              <a:buChar char="q"/>
            </a:pPr>
            <a:r>
              <a:rPr lang="en-US" sz="6000" dirty="0">
                <a:solidFill>
                  <a:srgbClr val="046A38"/>
                </a:solidFill>
              </a:rPr>
              <a:t>Use Case#1: Leveraging Inter-domain VFL to support Application QoE Prediction</a:t>
            </a:r>
          </a:p>
        </p:txBody>
      </p:sp>
      <p:grpSp>
        <p:nvGrpSpPr>
          <p:cNvPr id="16" name="Group 15">
            <a:extLst>
              <a:ext uri="{FF2B5EF4-FFF2-40B4-BE49-F238E27FC236}">
                <a16:creationId xmlns:a16="http://schemas.microsoft.com/office/drawing/2014/main" id="{6A585909-D090-56B1-6EB9-6149712478F0}"/>
              </a:ext>
            </a:extLst>
          </p:cNvPr>
          <p:cNvGrpSpPr/>
          <p:nvPr/>
        </p:nvGrpSpPr>
        <p:grpSpPr>
          <a:xfrm>
            <a:off x="1387492" y="1750978"/>
            <a:ext cx="4760389" cy="7645941"/>
            <a:chOff x="1387492" y="1750978"/>
            <a:chExt cx="4760389" cy="7645941"/>
          </a:xfrm>
        </p:grpSpPr>
        <p:pic>
          <p:nvPicPr>
            <p:cNvPr id="5" name="Picture 4">
              <a:extLst>
                <a:ext uri="{FF2B5EF4-FFF2-40B4-BE49-F238E27FC236}">
                  <a16:creationId xmlns:a16="http://schemas.microsoft.com/office/drawing/2014/main" id="{89025375-E278-3910-EF1F-DC2526F09821}"/>
                </a:ext>
              </a:extLst>
            </p:cNvPr>
            <p:cNvPicPr>
              <a:picLocks noChangeAspect="1"/>
            </p:cNvPicPr>
            <p:nvPr/>
          </p:nvPicPr>
          <p:blipFill>
            <a:blip r:embed="rId2"/>
            <a:stretch>
              <a:fillRect/>
            </a:stretch>
          </p:blipFill>
          <p:spPr>
            <a:xfrm>
              <a:off x="1387492" y="1750978"/>
              <a:ext cx="4760389" cy="7645941"/>
            </a:xfrm>
            <a:prstGeom prst="rect">
              <a:avLst/>
            </a:prstGeom>
          </p:spPr>
        </p:pic>
        <p:grpSp>
          <p:nvGrpSpPr>
            <p:cNvPr id="9" name="Group 8">
              <a:extLst>
                <a:ext uri="{FF2B5EF4-FFF2-40B4-BE49-F238E27FC236}">
                  <a16:creationId xmlns:a16="http://schemas.microsoft.com/office/drawing/2014/main" id="{CFD105E1-6342-D7D0-A0BA-CA56ED623AC2}"/>
                </a:ext>
              </a:extLst>
            </p:cNvPr>
            <p:cNvGrpSpPr/>
            <p:nvPr/>
          </p:nvGrpSpPr>
          <p:grpSpPr>
            <a:xfrm>
              <a:off x="2982455" y="3224355"/>
              <a:ext cx="1570461" cy="343963"/>
              <a:chOff x="14087765" y="9396919"/>
              <a:chExt cx="1570461" cy="343963"/>
            </a:xfrm>
          </p:grpSpPr>
          <p:pic>
            <p:nvPicPr>
              <p:cNvPr id="7" name="Picture 6">
                <a:extLst>
                  <a:ext uri="{FF2B5EF4-FFF2-40B4-BE49-F238E27FC236}">
                    <a16:creationId xmlns:a16="http://schemas.microsoft.com/office/drawing/2014/main" id="{D642FC98-7321-1F29-673E-7E347C2F7E8E}"/>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8" name="TextBox 7">
                <a:extLst>
                  <a:ext uri="{FF2B5EF4-FFF2-40B4-BE49-F238E27FC236}">
                    <a16:creationId xmlns:a16="http://schemas.microsoft.com/office/drawing/2014/main" id="{99435EF5-EA06-9A04-C5F2-084E4CFD19B5}"/>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0" name="Group 9">
              <a:extLst>
                <a:ext uri="{FF2B5EF4-FFF2-40B4-BE49-F238E27FC236}">
                  <a16:creationId xmlns:a16="http://schemas.microsoft.com/office/drawing/2014/main" id="{0C59A083-F634-A517-FF05-F836A4BE818F}"/>
                </a:ext>
              </a:extLst>
            </p:cNvPr>
            <p:cNvGrpSpPr/>
            <p:nvPr/>
          </p:nvGrpSpPr>
          <p:grpSpPr>
            <a:xfrm>
              <a:off x="1564394" y="5907662"/>
              <a:ext cx="1570461" cy="343963"/>
              <a:chOff x="14087765" y="9396919"/>
              <a:chExt cx="1570461" cy="343963"/>
            </a:xfrm>
          </p:grpSpPr>
          <p:pic>
            <p:nvPicPr>
              <p:cNvPr id="11" name="Picture 10">
                <a:extLst>
                  <a:ext uri="{FF2B5EF4-FFF2-40B4-BE49-F238E27FC236}">
                    <a16:creationId xmlns:a16="http://schemas.microsoft.com/office/drawing/2014/main" id="{293B5B41-935F-B786-FB22-B2B508E904B2}"/>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2" name="TextBox 11">
                <a:extLst>
                  <a:ext uri="{FF2B5EF4-FFF2-40B4-BE49-F238E27FC236}">
                    <a16:creationId xmlns:a16="http://schemas.microsoft.com/office/drawing/2014/main" id="{708D0DA7-AF3E-68AA-2CBE-B9BC28FB358B}"/>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3" name="Group 12">
              <a:extLst>
                <a:ext uri="{FF2B5EF4-FFF2-40B4-BE49-F238E27FC236}">
                  <a16:creationId xmlns:a16="http://schemas.microsoft.com/office/drawing/2014/main" id="{3CBDF0F3-7EC5-B174-793C-9B98AD13208A}"/>
                </a:ext>
              </a:extLst>
            </p:cNvPr>
            <p:cNvGrpSpPr/>
            <p:nvPr/>
          </p:nvGrpSpPr>
          <p:grpSpPr>
            <a:xfrm>
              <a:off x="4282365" y="5888320"/>
              <a:ext cx="1570461" cy="343963"/>
              <a:chOff x="14087765" y="9396919"/>
              <a:chExt cx="1570461" cy="343963"/>
            </a:xfrm>
          </p:grpSpPr>
          <p:pic>
            <p:nvPicPr>
              <p:cNvPr id="14" name="Picture 13">
                <a:extLst>
                  <a:ext uri="{FF2B5EF4-FFF2-40B4-BE49-F238E27FC236}">
                    <a16:creationId xmlns:a16="http://schemas.microsoft.com/office/drawing/2014/main" id="{C4810E86-0774-3F9D-0511-F5934E1A7170}"/>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5" name="TextBox 14">
                <a:extLst>
                  <a:ext uri="{FF2B5EF4-FFF2-40B4-BE49-F238E27FC236}">
                    <a16:creationId xmlns:a16="http://schemas.microsoft.com/office/drawing/2014/main" id="{6BFD543E-3953-13D9-7605-3EE68AD9AE68}"/>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spTree>
    <p:extLst>
      <p:ext uri="{BB962C8B-B14F-4D97-AF65-F5344CB8AC3E}">
        <p14:creationId xmlns:p14="http://schemas.microsoft.com/office/powerpoint/2010/main" val="2804785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CFE9ECD-DD98-1C87-48C9-A42CE93EDFDD}"/>
              </a:ext>
            </a:extLst>
          </p:cNvPr>
          <p:cNvSpPr>
            <a:spLocks noGrp="1"/>
          </p:cNvSpPr>
          <p:nvPr>
            <p:ph type="title"/>
          </p:nvPr>
        </p:nvSpPr>
        <p:spPr>
          <a:xfrm>
            <a:off x="259299" y="253641"/>
            <a:ext cx="23408442" cy="1379038"/>
          </a:xfrm>
        </p:spPr>
        <p:txBody>
          <a:bodyPr>
            <a:noAutofit/>
          </a:bodyPr>
          <a:lstStyle/>
          <a:p>
            <a:pPr algn="l"/>
            <a:r>
              <a:rPr lang="en-US" altLang="zh-CN" sz="5200" b="1" dirty="0">
                <a:latin typeface="Abadi" panose="020B0604020104020204" pitchFamily="34" charset="0"/>
              </a:rPr>
              <a:t>How 5G Cross-domain AI Learning Works?  (Use Case: Application </a:t>
            </a:r>
            <a:r>
              <a:rPr lang="en-US" altLang="zh-CN" sz="5200" b="1" dirty="0" err="1">
                <a:latin typeface="Abadi" panose="020B0604020104020204" pitchFamily="34" charset="0"/>
              </a:rPr>
              <a:t>QoE</a:t>
            </a:r>
            <a:r>
              <a:rPr lang="en-US" altLang="zh-CN" sz="5200" b="1" dirty="0">
                <a:latin typeface="Abadi" panose="020B0604020104020204" pitchFamily="34" charset="0"/>
              </a:rPr>
              <a:t> Prediction)</a:t>
            </a:r>
          </a:p>
        </p:txBody>
      </p:sp>
      <p:sp>
        <p:nvSpPr>
          <p:cNvPr id="5" name="TextBox 4">
            <a:extLst>
              <a:ext uri="{FF2B5EF4-FFF2-40B4-BE49-F238E27FC236}">
                <a16:creationId xmlns:a16="http://schemas.microsoft.com/office/drawing/2014/main" id="{3B3507E4-3C38-8F4C-5963-7CBB81ABE5F6}"/>
              </a:ext>
            </a:extLst>
          </p:cNvPr>
          <p:cNvSpPr txBox="1"/>
          <p:nvPr/>
        </p:nvSpPr>
        <p:spPr>
          <a:xfrm>
            <a:off x="259296" y="3506368"/>
            <a:ext cx="23616702" cy="4093428"/>
          </a:xfrm>
          <a:prstGeom prst="rect">
            <a:avLst/>
          </a:prstGeom>
          <a:noFill/>
        </p:spPr>
        <p:txBody>
          <a:bodyPr wrap="square" rtlCol="0">
            <a:spAutoFit/>
          </a:bodyPr>
          <a:lstStyle/>
          <a:p>
            <a:pPr algn="l" defTabSz="1828800" hangingPunct="1"/>
            <a:r>
              <a:rPr lang="en-US" sz="3600" kern="1200" dirty="0">
                <a:solidFill>
                  <a:prstClr val="black"/>
                </a:solidFill>
                <a:latin typeface="Abadi" panose="020B0604020104020204" pitchFamily="34" charset="0"/>
                <a:ea typeface="+mn-ea"/>
                <a:cs typeface="+mn-cs"/>
              </a:rPr>
              <a:t>Problem Statement:</a:t>
            </a:r>
          </a:p>
          <a:p>
            <a:pPr marL="457200" indent="-457200" algn="l" defTabSz="1828800" hangingPunct="1">
              <a:buFont typeface="Wingdings" panose="05000000000000000000" pitchFamily="2" charset="2"/>
              <a:buChar char="Ø"/>
            </a:pP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is a subjective information, measured in KQI, and cannot be expressed quantitatively (i.e. objectively, mathematically expressed) </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Network performance parameters in the form of QoS metrics (e.g. packet delay, jitter, packet loss etc.) cannot identify specific service </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Application cannot identify the user experience (i.e.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until the service is delivered</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NWDAF relies on AF to provide input data, i.e.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to derive the analytics, however, AF may not want to share the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target directly with 5GC, by leveraging the VFL, AF indicate the fe</a:t>
            </a:r>
            <a:r>
              <a:rPr lang="en-US" altLang="zh-CN" sz="3200" b="0" kern="1200" dirty="0">
                <a:solidFill>
                  <a:prstClr val="black"/>
                </a:solidFill>
                <a:latin typeface="Abadi" panose="020B0604020104020204" pitchFamily="34" charset="0"/>
                <a:cs typeface="+mn-cs"/>
              </a:rPr>
              <a:t>a</a:t>
            </a:r>
            <a:r>
              <a:rPr lang="en-US" sz="3200" b="0" kern="1200" dirty="0">
                <a:solidFill>
                  <a:prstClr val="black"/>
                </a:solidFill>
                <a:latin typeface="Abadi" panose="020B0604020104020204" pitchFamily="34" charset="0"/>
                <a:cs typeface="+mn-cs"/>
              </a:rPr>
              <a:t>ture related to the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to 5GC without sharing the objective of the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target.</a:t>
            </a:r>
          </a:p>
        </p:txBody>
      </p:sp>
      <p:sp>
        <p:nvSpPr>
          <p:cNvPr id="7" name="TextBox 6">
            <a:extLst>
              <a:ext uri="{FF2B5EF4-FFF2-40B4-BE49-F238E27FC236}">
                <a16:creationId xmlns:a16="http://schemas.microsoft.com/office/drawing/2014/main" id="{30833DAE-1EB8-5E0A-C879-BB7012C8BB20}"/>
              </a:ext>
            </a:extLst>
          </p:cNvPr>
          <p:cNvSpPr txBox="1"/>
          <p:nvPr/>
        </p:nvSpPr>
        <p:spPr>
          <a:xfrm>
            <a:off x="259296" y="1493565"/>
            <a:ext cx="23408440" cy="1569660"/>
          </a:xfrm>
          <a:prstGeom prst="rect">
            <a:avLst/>
          </a:prstGeom>
          <a:noFill/>
        </p:spPr>
        <p:txBody>
          <a:bodyPr wrap="square">
            <a:spAutoFit/>
          </a:bodyPr>
          <a:lstStyle/>
          <a:p>
            <a:pPr algn="l" defTabSz="1828800" hangingPunct="1"/>
            <a:r>
              <a:rPr lang="en-US" sz="3200" b="0" kern="1200" dirty="0" err="1">
                <a:solidFill>
                  <a:prstClr val="black"/>
                </a:solidFill>
                <a:latin typeface="Abadi" panose="020B0604020104020204" pitchFamily="34" charset="0"/>
                <a:ea typeface="Times New Roman" panose="02020603050405020304" pitchFamily="18" charset="0"/>
                <a:cs typeface="+mn-cs"/>
              </a:rPr>
              <a:t>QoE</a:t>
            </a:r>
            <a:r>
              <a:rPr lang="en-US" sz="3200" b="0" kern="1200" dirty="0">
                <a:solidFill>
                  <a:prstClr val="black"/>
                </a:solidFill>
                <a:latin typeface="Abadi" panose="020B0604020104020204" pitchFamily="34" charset="0"/>
                <a:ea typeface="Times New Roman" panose="02020603050405020304" pitchFamily="18" charset="0"/>
                <a:cs typeface="+mn-cs"/>
              </a:rPr>
              <a:t> has been defined by ITU-T SG12 (2007) as </a:t>
            </a:r>
            <a:r>
              <a:rPr lang="en-US" sz="3200" b="0" i="1" kern="1200" dirty="0">
                <a:solidFill>
                  <a:prstClr val="black"/>
                </a:solidFill>
                <a:latin typeface="Abadi" panose="020B0604020104020204" pitchFamily="34" charset="0"/>
                <a:ea typeface="Times New Roman" panose="02020603050405020304" pitchFamily="18" charset="0"/>
                <a:cs typeface="+mn-cs"/>
              </a:rPr>
              <a:t>“the overall acceptability of an application or service, as perceived subjectively by the end user”</a:t>
            </a:r>
            <a:r>
              <a:rPr lang="en-US" sz="3200" b="0" kern="1200" dirty="0">
                <a:solidFill>
                  <a:prstClr val="black"/>
                </a:solidFill>
                <a:latin typeface="Abadi" panose="020B0604020104020204" pitchFamily="34" charset="0"/>
                <a:ea typeface="Times New Roman" panose="02020603050405020304" pitchFamily="18" charset="0"/>
                <a:cs typeface="+mn-cs"/>
              </a:rPr>
              <a:t>, and it is closely related to the specific service delivery. It includes the total end-to-end system effects,</a:t>
            </a:r>
            <a:r>
              <a:rPr lang="en-US" sz="3200" b="0" kern="1200" spc="-4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and</a:t>
            </a:r>
            <a:r>
              <a:rPr lang="en-US" sz="3200" b="0" kern="1200" spc="-7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it</a:t>
            </a:r>
            <a:r>
              <a:rPr lang="en-US" sz="3200" b="0" kern="1200" spc="-3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may</a:t>
            </a:r>
            <a:r>
              <a:rPr lang="en-US" sz="3200" b="0" kern="1200" spc="-10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be</a:t>
            </a:r>
            <a:r>
              <a:rPr lang="en-US" sz="3200" b="0" kern="1200" spc="-6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influenced</a:t>
            </a:r>
            <a:r>
              <a:rPr lang="en-US" sz="3200" b="0" kern="1200" spc="-5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by</a:t>
            </a:r>
            <a:r>
              <a:rPr lang="en-US" sz="3200" b="0" kern="1200" spc="-9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user</a:t>
            </a:r>
            <a:r>
              <a:rPr lang="en-US" sz="3200" b="0" kern="1200" spc="-6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expectations</a:t>
            </a:r>
            <a:r>
              <a:rPr lang="en-US" sz="3200" b="0" kern="1200" spc="-3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and</a:t>
            </a:r>
            <a:r>
              <a:rPr lang="en-US" sz="3200" b="0" kern="1200" spc="-5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degree of</a:t>
            </a:r>
            <a:r>
              <a:rPr lang="en-US" sz="3200" b="0" kern="1200" spc="-4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delight</a:t>
            </a:r>
            <a:r>
              <a:rPr lang="en-US" sz="3200" b="0" kern="1200" spc="-1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or</a:t>
            </a:r>
            <a:r>
              <a:rPr lang="en-US" sz="3200" b="0" kern="1200" spc="-4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annoyance</a:t>
            </a:r>
            <a:r>
              <a:rPr lang="en-US" sz="3200" b="0" kern="1200" spc="-4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during</a:t>
            </a:r>
            <a:r>
              <a:rPr lang="en-US" sz="3200" b="0" kern="1200" spc="-5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the</a:t>
            </a:r>
            <a:r>
              <a:rPr lang="en-US" sz="3200" b="0" kern="1200" spc="-4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fruition</a:t>
            </a:r>
            <a:r>
              <a:rPr lang="en-US" sz="3200" b="0" kern="1200" spc="-3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of</a:t>
            </a:r>
            <a:r>
              <a:rPr lang="en-US" sz="3200" b="0" kern="1200" spc="-2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a</a:t>
            </a:r>
            <a:r>
              <a:rPr lang="en-US" sz="3200" b="0" kern="1200" spc="-60" dirty="0">
                <a:solidFill>
                  <a:prstClr val="black"/>
                </a:solidFill>
                <a:latin typeface="Abadi" panose="020B0604020104020204" pitchFamily="34" charset="0"/>
                <a:ea typeface="Times New Roman" panose="02020603050405020304" pitchFamily="18" charset="0"/>
                <a:cs typeface="+mn-cs"/>
              </a:rPr>
              <a:t> </a:t>
            </a:r>
            <a:r>
              <a:rPr lang="en-US" sz="3200" b="0" kern="1200" dirty="0">
                <a:solidFill>
                  <a:prstClr val="black"/>
                </a:solidFill>
                <a:latin typeface="Abadi" panose="020B0604020104020204" pitchFamily="34" charset="0"/>
                <a:ea typeface="Times New Roman" panose="02020603050405020304" pitchFamily="18" charset="0"/>
                <a:cs typeface="+mn-cs"/>
              </a:rPr>
              <a:t>service</a:t>
            </a:r>
            <a:r>
              <a:rPr lang="en-US" sz="3200" b="0" kern="1200" spc="-60" dirty="0">
                <a:solidFill>
                  <a:prstClr val="black"/>
                </a:solidFill>
                <a:latin typeface="Abadi" panose="020B0604020104020204" pitchFamily="34" charset="0"/>
                <a:ea typeface="Times New Roman" panose="02020603050405020304" pitchFamily="18" charset="0"/>
                <a:cs typeface="+mn-cs"/>
              </a:rPr>
              <a:t> </a:t>
            </a:r>
            <a:endParaRPr lang="en-US" sz="3200" b="0" kern="1200" dirty="0">
              <a:solidFill>
                <a:prstClr val="black"/>
              </a:solidFill>
              <a:latin typeface="Abadi" panose="020B0604020104020204" pitchFamily="34" charset="0"/>
              <a:ea typeface="+mn-ea"/>
              <a:cs typeface="+mn-cs"/>
            </a:endParaRPr>
          </a:p>
        </p:txBody>
      </p:sp>
      <p:sp>
        <p:nvSpPr>
          <p:cNvPr id="9" name="TextBox 8">
            <a:extLst>
              <a:ext uri="{FF2B5EF4-FFF2-40B4-BE49-F238E27FC236}">
                <a16:creationId xmlns:a16="http://schemas.microsoft.com/office/drawing/2014/main" id="{41009BC4-5D7A-D374-24D9-1DE7C38ACCB0}"/>
              </a:ext>
            </a:extLst>
          </p:cNvPr>
          <p:cNvSpPr txBox="1"/>
          <p:nvPr/>
        </p:nvSpPr>
        <p:spPr>
          <a:xfrm>
            <a:off x="259299" y="8042940"/>
            <a:ext cx="23159504" cy="2616101"/>
          </a:xfrm>
          <a:prstGeom prst="rect">
            <a:avLst/>
          </a:prstGeom>
          <a:noFill/>
        </p:spPr>
        <p:txBody>
          <a:bodyPr wrap="square">
            <a:spAutoFit/>
          </a:bodyPr>
          <a:lstStyle/>
          <a:p>
            <a:pPr algn="l" defTabSz="1828800" hangingPunct="1"/>
            <a:r>
              <a:rPr lang="en-US" sz="3600" kern="1200" dirty="0">
                <a:solidFill>
                  <a:prstClr val="black"/>
                </a:solidFill>
                <a:latin typeface="Abadi" panose="020B0604020104020204" pitchFamily="34" charset="0"/>
                <a:ea typeface="Times New Roman" panose="02020603050405020304" pitchFamily="18" charset="0"/>
                <a:cs typeface="+mn-cs"/>
              </a:rPr>
              <a:t>EXAMPLE of Illustration on how to address this Application </a:t>
            </a:r>
            <a:r>
              <a:rPr lang="en-US" sz="3600" kern="1200" dirty="0" err="1">
                <a:solidFill>
                  <a:prstClr val="black"/>
                </a:solidFill>
                <a:latin typeface="Abadi" panose="020B0604020104020204" pitchFamily="34" charset="0"/>
                <a:ea typeface="Times New Roman" panose="02020603050405020304" pitchFamily="18" charset="0"/>
                <a:cs typeface="+mn-cs"/>
              </a:rPr>
              <a:t>QoE</a:t>
            </a:r>
            <a:r>
              <a:rPr lang="en-US" sz="3600" kern="1200" dirty="0">
                <a:solidFill>
                  <a:prstClr val="black"/>
                </a:solidFill>
                <a:latin typeface="Abadi" panose="020B0604020104020204" pitchFamily="34" charset="0"/>
                <a:ea typeface="Times New Roman" panose="02020603050405020304" pitchFamily="18" charset="0"/>
                <a:cs typeface="+mn-cs"/>
              </a:rPr>
              <a:t> Prediction Issue: </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Specify the mappings of various QoS metrics (quantifiable), measured in KPI, to be corresponding to </a:t>
            </a:r>
            <a:r>
              <a:rPr lang="en-US" sz="3200" b="0" kern="1200" dirty="0" err="1">
                <a:solidFill>
                  <a:prstClr val="black"/>
                </a:solidFill>
                <a:latin typeface="Abadi" panose="020B0604020104020204" pitchFamily="34" charset="0"/>
                <a:cs typeface="+mn-cs"/>
              </a:rPr>
              <a:t>QoE</a:t>
            </a:r>
            <a:r>
              <a:rPr lang="en-US" sz="3200" b="0" kern="1200" dirty="0">
                <a:solidFill>
                  <a:prstClr val="black"/>
                </a:solidFill>
                <a:latin typeface="Abadi" panose="020B0604020104020204" pitchFamily="34" charset="0"/>
                <a:cs typeface="+mn-cs"/>
              </a:rPr>
              <a:t> performance metric (expected user experience), measured in KQI</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Apply ML and Analytics to determine the KPI</a:t>
            </a:r>
          </a:p>
          <a:p>
            <a:pPr marL="457200" indent="-457200" algn="l" defTabSz="1828800" hangingPunct="1">
              <a:buFont typeface="Wingdings" panose="05000000000000000000" pitchFamily="2" charset="2"/>
              <a:buChar char="Ø"/>
            </a:pPr>
            <a:r>
              <a:rPr lang="en-US" sz="3200" b="0" kern="1200" dirty="0">
                <a:solidFill>
                  <a:prstClr val="black"/>
                </a:solidFill>
                <a:latin typeface="Abadi" panose="020B0604020104020204" pitchFamily="34" charset="0"/>
                <a:cs typeface="+mn-cs"/>
              </a:rPr>
              <a:t>Perform the mapping of KPI to KQI in order to predict the </a:t>
            </a:r>
            <a:r>
              <a:rPr lang="en-US" sz="3200" b="0" kern="1200" dirty="0" err="1">
                <a:solidFill>
                  <a:prstClr val="black"/>
                </a:solidFill>
                <a:latin typeface="Abadi" panose="020B0604020104020204" pitchFamily="34" charset="0"/>
                <a:cs typeface="+mn-cs"/>
              </a:rPr>
              <a:t>QoE</a:t>
            </a:r>
            <a:endParaRPr lang="en-US" sz="3200" b="0" kern="1200" dirty="0">
              <a:solidFill>
                <a:prstClr val="black"/>
              </a:solidFill>
              <a:latin typeface="Abadi" panose="020B0604020104020204" pitchFamily="34" charset="0"/>
              <a:cs typeface="+mn-cs"/>
            </a:endParaRPr>
          </a:p>
        </p:txBody>
      </p:sp>
      <p:sp>
        <p:nvSpPr>
          <p:cNvPr id="11" name="TextBox 10">
            <a:extLst>
              <a:ext uri="{FF2B5EF4-FFF2-40B4-BE49-F238E27FC236}">
                <a16:creationId xmlns:a16="http://schemas.microsoft.com/office/drawing/2014/main" id="{1DA92AE4-C706-0595-4F70-50688D07852A}"/>
              </a:ext>
            </a:extLst>
          </p:cNvPr>
          <p:cNvSpPr txBox="1"/>
          <p:nvPr/>
        </p:nvSpPr>
        <p:spPr>
          <a:xfrm>
            <a:off x="396348" y="11223738"/>
            <a:ext cx="23591304" cy="1077218"/>
          </a:xfrm>
          <a:prstGeom prst="rect">
            <a:avLst/>
          </a:prstGeom>
          <a:solidFill>
            <a:schemeClr val="accent6">
              <a:lumMod val="20000"/>
              <a:lumOff val="80000"/>
            </a:schemeClr>
          </a:solidFill>
        </p:spPr>
        <p:txBody>
          <a:bodyPr wrap="square">
            <a:spAutoFit/>
          </a:bodyPr>
          <a:lstStyle/>
          <a:p>
            <a:pPr algn="l" defTabSz="1828800" hangingPunct="1"/>
            <a:r>
              <a:rPr lang="en-US" sz="3200" kern="1200" dirty="0">
                <a:solidFill>
                  <a:prstClr val="black"/>
                </a:solidFill>
                <a:latin typeface="Abadi" panose="020B0604020104020204" pitchFamily="34" charset="0"/>
                <a:ea typeface="Times New Roman" panose="02020603050405020304" pitchFamily="18" charset="0"/>
                <a:cs typeface="+mn-cs"/>
              </a:rPr>
              <a:t>See Backup Slides for </a:t>
            </a:r>
            <a:r>
              <a:rPr lang="en-US" sz="3200" b="0" kern="1200" dirty="0">
                <a:solidFill>
                  <a:prstClr val="black"/>
                </a:solidFill>
                <a:latin typeface="Abadi" panose="020B0604020104020204" pitchFamily="34" charset="0"/>
                <a:ea typeface="Times New Roman" panose="02020603050405020304" pitchFamily="18" charset="0"/>
                <a:cs typeface="+mn-cs"/>
              </a:rPr>
              <a:t>Examples of KPI to KQI mapping to support the Application </a:t>
            </a:r>
            <a:r>
              <a:rPr lang="en-US" sz="3200" b="0" kern="1200" dirty="0" err="1">
                <a:solidFill>
                  <a:prstClr val="black"/>
                </a:solidFill>
                <a:latin typeface="Abadi" panose="020B0604020104020204" pitchFamily="34" charset="0"/>
                <a:ea typeface="Times New Roman" panose="02020603050405020304" pitchFamily="18" charset="0"/>
                <a:cs typeface="+mn-cs"/>
              </a:rPr>
              <a:t>QoE</a:t>
            </a:r>
            <a:r>
              <a:rPr lang="en-US" sz="3200" b="0" kern="1200" dirty="0">
                <a:solidFill>
                  <a:prstClr val="black"/>
                </a:solidFill>
                <a:latin typeface="Abadi" panose="020B0604020104020204" pitchFamily="34" charset="0"/>
                <a:ea typeface="Times New Roman" panose="02020603050405020304" pitchFamily="18" charset="0"/>
                <a:cs typeface="+mn-cs"/>
              </a:rPr>
              <a:t> Prediction for 5G Voice and Video Streaming services</a:t>
            </a:r>
            <a:endParaRPr lang="en-US" sz="3200" b="0" kern="1200" dirty="0">
              <a:solidFill>
                <a:prstClr val="black"/>
              </a:solidFill>
              <a:latin typeface="Abadi" panose="020B0604020104020204" pitchFamily="34" charset="0"/>
              <a:ea typeface="+mn-ea"/>
              <a:cs typeface="+mn-cs"/>
            </a:endParaRPr>
          </a:p>
        </p:txBody>
      </p:sp>
    </p:spTree>
    <p:extLst>
      <p:ext uri="{BB962C8B-B14F-4D97-AF65-F5344CB8AC3E}">
        <p14:creationId xmlns:p14="http://schemas.microsoft.com/office/powerpoint/2010/main" val="124685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EC4A0942-FE07-8DF2-25E1-B8CFC7E4662E}"/>
              </a:ext>
            </a:extLst>
          </p:cNvPr>
          <p:cNvSpPr/>
          <p:nvPr/>
        </p:nvSpPr>
        <p:spPr>
          <a:xfrm>
            <a:off x="1328729" y="4632714"/>
            <a:ext cx="5565818" cy="4417784"/>
          </a:xfrm>
          <a:prstGeom prst="ellipse">
            <a:avLst/>
          </a:prstGeom>
          <a:gradFill flip="none" rotWithShape="1">
            <a:gsLst>
              <a:gs pos="0">
                <a:srgbClr val="D0CECE">
                  <a:shade val="30000"/>
                  <a:satMod val="115000"/>
                </a:srgbClr>
              </a:gs>
              <a:gs pos="50000">
                <a:srgbClr val="D0CECE">
                  <a:shade val="67500"/>
                  <a:satMod val="115000"/>
                </a:srgbClr>
              </a:gs>
              <a:gs pos="100000">
                <a:srgbClr val="D0CECE">
                  <a:shade val="100000"/>
                  <a:satMod val="115000"/>
                </a:srgbClr>
              </a:gs>
            </a:gsLst>
            <a:path path="circle">
              <a:fillToRect l="50000" t="50000" r="50000" b="50000"/>
            </a:path>
            <a:tileRect/>
          </a:gradFill>
          <a:ln w="28575">
            <a:prstDash val="dash"/>
          </a:ln>
          <a:effectLst>
            <a:glow rad="1016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 name="标题 1">
            <a:extLst>
              <a:ext uri="{FF2B5EF4-FFF2-40B4-BE49-F238E27FC236}">
                <a16:creationId xmlns:a16="http://schemas.microsoft.com/office/drawing/2014/main" id="{535D7C4C-9D20-EBD3-4FE4-BF4A9A982E97}"/>
              </a:ext>
            </a:extLst>
          </p:cNvPr>
          <p:cNvSpPr>
            <a:spLocks noGrp="1"/>
          </p:cNvSpPr>
          <p:nvPr>
            <p:ph type="title"/>
          </p:nvPr>
        </p:nvSpPr>
        <p:spPr>
          <a:xfrm>
            <a:off x="277221" y="148311"/>
            <a:ext cx="23408442" cy="1218266"/>
          </a:xfrm>
        </p:spPr>
        <p:txBody>
          <a:bodyPr>
            <a:noAutofit/>
          </a:bodyPr>
          <a:lstStyle/>
          <a:p>
            <a:pPr algn="l"/>
            <a:r>
              <a:rPr lang="en-US" altLang="zh-CN" sz="4400" b="1" dirty="0">
                <a:latin typeface="Abadi" panose="020B0604020104020204" pitchFamily="34" charset="0"/>
              </a:rPr>
              <a:t>EXAMPLE for How Cross-domain Collaborative AI Learning Works &amp; How it could impact 5GS? </a:t>
            </a:r>
          </a:p>
        </p:txBody>
      </p:sp>
      <p:sp>
        <p:nvSpPr>
          <p:cNvPr id="3" name="Rectangle: Rounded Corners 2">
            <a:extLst>
              <a:ext uri="{FF2B5EF4-FFF2-40B4-BE49-F238E27FC236}">
                <a16:creationId xmlns:a16="http://schemas.microsoft.com/office/drawing/2014/main" id="{11DE7A6C-0F09-8C15-2203-9B29AA68CF47}"/>
              </a:ext>
            </a:extLst>
          </p:cNvPr>
          <p:cNvSpPr/>
          <p:nvPr/>
        </p:nvSpPr>
        <p:spPr>
          <a:xfrm>
            <a:off x="1772790" y="2570929"/>
            <a:ext cx="4680488" cy="1499078"/>
          </a:xfrm>
          <a:prstGeom prst="roundRect">
            <a:avLst/>
          </a:prstGeom>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lnSpc>
                <a:spcPts val="3600"/>
              </a:lnSpc>
            </a:pPr>
            <a:r>
              <a:rPr lang="en-US" sz="3200" kern="1200" dirty="0">
                <a:solidFill>
                  <a:prstClr val="white"/>
                </a:solidFill>
                <a:latin typeface="Abadi" panose="020B0604020104020204" pitchFamily="34" charset="0"/>
              </a:rPr>
              <a:t>Model Participant/Organizer</a:t>
            </a:r>
          </a:p>
          <a:p>
            <a:pPr defTabSz="1828800" hangingPunct="1">
              <a:lnSpc>
                <a:spcPts val="3600"/>
              </a:lnSpc>
            </a:pPr>
            <a:r>
              <a:rPr lang="en-US" sz="3200" kern="1200" dirty="0">
                <a:solidFill>
                  <a:prstClr val="white"/>
                </a:solidFill>
                <a:latin typeface="Abadi" panose="020B0604020104020204" pitchFamily="34" charset="0"/>
              </a:rPr>
              <a:t>(AF) </a:t>
            </a:r>
          </a:p>
        </p:txBody>
      </p:sp>
      <p:cxnSp>
        <p:nvCxnSpPr>
          <p:cNvPr id="5" name="Straight Arrow Connector 4">
            <a:extLst>
              <a:ext uri="{FF2B5EF4-FFF2-40B4-BE49-F238E27FC236}">
                <a16:creationId xmlns:a16="http://schemas.microsoft.com/office/drawing/2014/main" id="{1B78578A-C1AA-96B6-A777-D5B396C2596E}"/>
              </a:ext>
            </a:extLst>
          </p:cNvPr>
          <p:cNvCxnSpPr>
            <a:cxnSpLocks/>
            <a:endCxn id="6" idx="1"/>
          </p:cNvCxnSpPr>
          <p:nvPr/>
        </p:nvCxnSpPr>
        <p:spPr>
          <a:xfrm flipH="1">
            <a:off x="2143825" y="4089396"/>
            <a:ext cx="840966" cy="1190288"/>
          </a:xfrm>
          <a:prstGeom prst="straightConnector1">
            <a:avLst/>
          </a:prstGeom>
          <a:ln w="57150">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2CC913D-83DB-61A0-CBB4-3457D0CE4283}"/>
              </a:ext>
            </a:extLst>
          </p:cNvPr>
          <p:cNvCxnSpPr>
            <a:cxnSpLocks/>
            <a:endCxn id="29" idx="0"/>
          </p:cNvCxnSpPr>
          <p:nvPr/>
        </p:nvCxnSpPr>
        <p:spPr>
          <a:xfrm>
            <a:off x="4151641" y="4151286"/>
            <a:ext cx="2329918" cy="5151776"/>
          </a:xfrm>
          <a:prstGeom prst="straightConnector1">
            <a:avLst/>
          </a:prstGeom>
          <a:ln w="28575">
            <a:solidFill>
              <a:schemeClr val="accent2">
                <a:lumMod val="50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0F4989C8-DA89-76E0-DBEA-D09F0ADBF054}"/>
              </a:ext>
            </a:extLst>
          </p:cNvPr>
          <p:cNvGrpSpPr/>
          <p:nvPr/>
        </p:nvGrpSpPr>
        <p:grpSpPr>
          <a:xfrm>
            <a:off x="1328729" y="9281894"/>
            <a:ext cx="1367834" cy="2328236"/>
            <a:chOff x="1268562" y="3696453"/>
            <a:chExt cx="683917" cy="1164118"/>
          </a:xfrm>
        </p:grpSpPr>
        <p:pic>
          <p:nvPicPr>
            <p:cNvPr id="23" name="Picture 22" descr="A close-up of a cell phone&#10;&#10;Description automatically generated">
              <a:extLst>
                <a:ext uri="{FF2B5EF4-FFF2-40B4-BE49-F238E27FC236}">
                  <a16:creationId xmlns:a16="http://schemas.microsoft.com/office/drawing/2014/main" id="{61171CE7-D12B-8B71-0E84-E002DA0CE6C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70862" y="3709056"/>
              <a:ext cx="681617" cy="1151515"/>
            </a:xfrm>
            <a:prstGeom prst="rect">
              <a:avLst/>
            </a:prstGeom>
          </p:spPr>
        </p:pic>
        <p:sp>
          <p:nvSpPr>
            <p:cNvPr id="26" name="Rectangle: Rounded Corners 25">
              <a:extLst>
                <a:ext uri="{FF2B5EF4-FFF2-40B4-BE49-F238E27FC236}">
                  <a16:creationId xmlns:a16="http://schemas.microsoft.com/office/drawing/2014/main" id="{010A989E-8F82-565C-CB8C-5E933D967525}"/>
                </a:ext>
              </a:extLst>
            </p:cNvPr>
            <p:cNvSpPr/>
            <p:nvPr/>
          </p:nvSpPr>
          <p:spPr>
            <a:xfrm>
              <a:off x="1348352" y="3749654"/>
              <a:ext cx="528830" cy="777044"/>
            </a:xfrm>
            <a:prstGeom prst="roundRect">
              <a:avLst/>
            </a:prstGeom>
            <a:solidFill>
              <a:srgbClr val="F2F2F2">
                <a:alpha val="67843"/>
              </a:srgbClr>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8" name="Rectangle: Rounded Corners 27">
              <a:extLst>
                <a:ext uri="{FF2B5EF4-FFF2-40B4-BE49-F238E27FC236}">
                  <a16:creationId xmlns:a16="http://schemas.microsoft.com/office/drawing/2014/main" id="{C5A69539-20A7-14C4-F33D-E6C5076BCB43}"/>
                </a:ext>
              </a:extLst>
            </p:cNvPr>
            <p:cNvSpPr/>
            <p:nvPr/>
          </p:nvSpPr>
          <p:spPr>
            <a:xfrm>
              <a:off x="1268562" y="3696453"/>
              <a:ext cx="681617" cy="1164118"/>
            </a:xfrm>
            <a:prstGeom prst="roundRect">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grpSp>
      <p:grpSp>
        <p:nvGrpSpPr>
          <p:cNvPr id="30" name="Group 29">
            <a:extLst>
              <a:ext uri="{FF2B5EF4-FFF2-40B4-BE49-F238E27FC236}">
                <a16:creationId xmlns:a16="http://schemas.microsoft.com/office/drawing/2014/main" id="{D859FE36-06C6-223D-F530-F00B42B576A0}"/>
              </a:ext>
            </a:extLst>
          </p:cNvPr>
          <p:cNvGrpSpPr/>
          <p:nvPr/>
        </p:nvGrpSpPr>
        <p:grpSpPr>
          <a:xfrm>
            <a:off x="5359926" y="9260570"/>
            <a:ext cx="2243252" cy="2370728"/>
            <a:chOff x="3149850" y="3651066"/>
            <a:chExt cx="1121626" cy="1185364"/>
          </a:xfrm>
        </p:grpSpPr>
        <p:pic>
          <p:nvPicPr>
            <p:cNvPr id="25" name="Picture 24" descr="A close-up of a cell phone&#10;&#10;Description automatically generated">
              <a:extLst>
                <a:ext uri="{FF2B5EF4-FFF2-40B4-BE49-F238E27FC236}">
                  <a16:creationId xmlns:a16="http://schemas.microsoft.com/office/drawing/2014/main" id="{8189D7FC-23AF-C6A3-E9F3-B99EA2612E3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149850" y="3651066"/>
              <a:ext cx="1121626" cy="1179616"/>
            </a:xfrm>
            <a:prstGeom prst="rect">
              <a:avLst/>
            </a:prstGeom>
          </p:spPr>
        </p:pic>
        <p:sp>
          <p:nvSpPr>
            <p:cNvPr id="27" name="Rectangle: Rounded Corners 26">
              <a:extLst>
                <a:ext uri="{FF2B5EF4-FFF2-40B4-BE49-F238E27FC236}">
                  <a16:creationId xmlns:a16="http://schemas.microsoft.com/office/drawing/2014/main" id="{C87B0B1E-735A-3A36-49EE-A8B16C658177}"/>
                </a:ext>
              </a:extLst>
            </p:cNvPr>
            <p:cNvSpPr/>
            <p:nvPr/>
          </p:nvSpPr>
          <p:spPr>
            <a:xfrm>
              <a:off x="3420105" y="3712952"/>
              <a:ext cx="539475" cy="807467"/>
            </a:xfrm>
            <a:prstGeom prst="roundRect">
              <a:avLst/>
            </a:prstGeom>
            <a:solidFill>
              <a:schemeClr val="accent6">
                <a:lumMod val="60000"/>
                <a:lumOff val="40000"/>
                <a:alpha val="67843"/>
              </a:schemeClr>
            </a:solidFill>
            <a:ln w="190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sp>
          <p:nvSpPr>
            <p:cNvPr id="29" name="Rectangle: Rounded Corners 28">
              <a:extLst>
                <a:ext uri="{FF2B5EF4-FFF2-40B4-BE49-F238E27FC236}">
                  <a16:creationId xmlns:a16="http://schemas.microsoft.com/office/drawing/2014/main" id="{B6C8B499-6930-6A84-1A5A-2BC25C999D06}"/>
                </a:ext>
              </a:extLst>
            </p:cNvPr>
            <p:cNvSpPr/>
            <p:nvPr/>
          </p:nvSpPr>
          <p:spPr>
            <a:xfrm>
              <a:off x="3369857" y="3672312"/>
              <a:ext cx="681617" cy="1164118"/>
            </a:xfrm>
            <a:prstGeom prst="round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grpSp>
      <p:sp>
        <p:nvSpPr>
          <p:cNvPr id="35" name="TextBox 34">
            <a:extLst>
              <a:ext uri="{FF2B5EF4-FFF2-40B4-BE49-F238E27FC236}">
                <a16:creationId xmlns:a16="http://schemas.microsoft.com/office/drawing/2014/main" id="{BE06D1B7-9CA5-8792-134E-ED1F7AF55EF5}"/>
              </a:ext>
            </a:extLst>
          </p:cNvPr>
          <p:cNvSpPr txBox="1"/>
          <p:nvPr/>
        </p:nvSpPr>
        <p:spPr>
          <a:xfrm>
            <a:off x="2942887" y="6010608"/>
            <a:ext cx="2337498" cy="1569660"/>
          </a:xfrm>
          <a:prstGeom prst="rect">
            <a:avLst/>
          </a:prstGeom>
          <a:noFill/>
        </p:spPr>
        <p:txBody>
          <a:bodyPr wrap="none" rtlCol="0">
            <a:spAutoFit/>
          </a:bodyPr>
          <a:lstStyle/>
          <a:p>
            <a:pPr defTabSz="1828800" hangingPunct="1"/>
            <a:r>
              <a:rPr lang="en-US" sz="4800" kern="1200" dirty="0">
                <a:solidFill>
                  <a:prstClr val="black"/>
                </a:solidFill>
                <a:latin typeface="Abadi" panose="020B0604020104020204" pitchFamily="34" charset="0"/>
                <a:ea typeface="+mn-ea"/>
                <a:cs typeface="+mn-cs"/>
              </a:rPr>
              <a:t>5G </a:t>
            </a:r>
          </a:p>
          <a:p>
            <a:pPr defTabSz="1828800" hangingPunct="1"/>
            <a:r>
              <a:rPr lang="en-US" sz="4800" kern="1200" dirty="0">
                <a:solidFill>
                  <a:prstClr val="black"/>
                </a:solidFill>
                <a:latin typeface="Abadi" panose="020B0604020104020204" pitchFamily="34" charset="0"/>
                <a:ea typeface="+mn-ea"/>
                <a:cs typeface="+mn-cs"/>
              </a:rPr>
              <a:t>Network</a:t>
            </a:r>
          </a:p>
        </p:txBody>
      </p:sp>
      <p:cxnSp>
        <p:nvCxnSpPr>
          <p:cNvPr id="40" name="Straight Arrow Connector 39">
            <a:extLst>
              <a:ext uri="{FF2B5EF4-FFF2-40B4-BE49-F238E27FC236}">
                <a16:creationId xmlns:a16="http://schemas.microsoft.com/office/drawing/2014/main" id="{B4DC4507-EF38-07B2-8945-7D4AD5D574DB}"/>
              </a:ext>
            </a:extLst>
          </p:cNvPr>
          <p:cNvCxnSpPr>
            <a:cxnSpLocks/>
          </p:cNvCxnSpPr>
          <p:nvPr/>
        </p:nvCxnSpPr>
        <p:spPr>
          <a:xfrm flipH="1" flipV="1">
            <a:off x="4812415" y="4089397"/>
            <a:ext cx="985954" cy="876498"/>
          </a:xfrm>
          <a:prstGeom prst="straightConnector1">
            <a:avLst/>
          </a:prstGeom>
          <a:ln w="57150">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2B91A8E3-309D-4F52-96AE-B6643B07F241}"/>
              </a:ext>
            </a:extLst>
          </p:cNvPr>
          <p:cNvSpPr txBox="1"/>
          <p:nvPr/>
        </p:nvSpPr>
        <p:spPr>
          <a:xfrm>
            <a:off x="1541739" y="9506451"/>
            <a:ext cx="761747" cy="1200329"/>
          </a:xfrm>
          <a:prstGeom prst="rect">
            <a:avLst/>
          </a:prstGeom>
          <a:noFill/>
        </p:spPr>
        <p:txBody>
          <a:bodyPr wrap="none" rtlCol="0">
            <a:spAutoFit/>
          </a:bodyPr>
          <a:lstStyle/>
          <a:p>
            <a:pPr algn="l" defTabSz="1828800" hangingPunct="1"/>
            <a:r>
              <a:rPr lang="en-US" sz="7200" b="0" kern="1200" dirty="0">
                <a:solidFill>
                  <a:srgbClr val="0070C0"/>
                </a:solidFill>
                <a:latin typeface="Abadi" panose="020B0604020104020204" pitchFamily="34" charset="0"/>
                <a:ea typeface="+mn-ea"/>
                <a:cs typeface="+mn-cs"/>
              </a:rPr>
              <a:t>A</a:t>
            </a:r>
          </a:p>
        </p:txBody>
      </p:sp>
      <p:sp>
        <p:nvSpPr>
          <p:cNvPr id="42" name="TextBox 41">
            <a:extLst>
              <a:ext uri="{FF2B5EF4-FFF2-40B4-BE49-F238E27FC236}">
                <a16:creationId xmlns:a16="http://schemas.microsoft.com/office/drawing/2014/main" id="{6D818783-59A6-66D3-02E0-1E48FE5A9975}"/>
              </a:ext>
            </a:extLst>
          </p:cNvPr>
          <p:cNvSpPr txBox="1"/>
          <p:nvPr/>
        </p:nvSpPr>
        <p:spPr>
          <a:xfrm>
            <a:off x="5903363" y="9621013"/>
            <a:ext cx="742511" cy="1200329"/>
          </a:xfrm>
          <a:prstGeom prst="rect">
            <a:avLst/>
          </a:prstGeom>
          <a:noFill/>
        </p:spPr>
        <p:txBody>
          <a:bodyPr wrap="none" rtlCol="0">
            <a:spAutoFit/>
          </a:bodyPr>
          <a:lstStyle/>
          <a:p>
            <a:pPr algn="l" defTabSz="1828800" hangingPunct="1"/>
            <a:r>
              <a:rPr lang="en-US" sz="7200" b="0" kern="1200" dirty="0">
                <a:solidFill>
                  <a:srgbClr val="70AD47">
                    <a:lumMod val="40000"/>
                    <a:lumOff val="60000"/>
                  </a:srgbClr>
                </a:solidFill>
                <a:latin typeface="Abadi" panose="020B0604020104020204" pitchFamily="34" charset="0"/>
                <a:ea typeface="+mn-ea"/>
                <a:cs typeface="+mn-cs"/>
              </a:rPr>
              <a:t>B</a:t>
            </a:r>
          </a:p>
        </p:txBody>
      </p:sp>
      <p:sp>
        <p:nvSpPr>
          <p:cNvPr id="43" name="Oval 42">
            <a:extLst>
              <a:ext uri="{FF2B5EF4-FFF2-40B4-BE49-F238E27FC236}">
                <a16:creationId xmlns:a16="http://schemas.microsoft.com/office/drawing/2014/main" id="{894AA7C3-A5F0-B2C2-935B-10E085475AB4}"/>
              </a:ext>
            </a:extLst>
          </p:cNvPr>
          <p:cNvSpPr/>
          <p:nvPr/>
        </p:nvSpPr>
        <p:spPr>
          <a:xfrm>
            <a:off x="1039201" y="2009806"/>
            <a:ext cx="650930" cy="69652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1</a:t>
            </a:r>
          </a:p>
        </p:txBody>
      </p:sp>
      <p:grpSp>
        <p:nvGrpSpPr>
          <p:cNvPr id="97" name="Group 96">
            <a:extLst>
              <a:ext uri="{FF2B5EF4-FFF2-40B4-BE49-F238E27FC236}">
                <a16:creationId xmlns:a16="http://schemas.microsoft.com/office/drawing/2014/main" id="{6A9D9C20-47FF-6E44-0E18-0DE4804C68D3}"/>
              </a:ext>
            </a:extLst>
          </p:cNvPr>
          <p:cNvGrpSpPr/>
          <p:nvPr/>
        </p:nvGrpSpPr>
        <p:grpSpPr>
          <a:xfrm>
            <a:off x="7932839" y="1287003"/>
            <a:ext cx="15996546" cy="12041110"/>
            <a:chOff x="3966419" y="783201"/>
            <a:chExt cx="7998273" cy="6020555"/>
          </a:xfrm>
        </p:grpSpPr>
        <p:sp>
          <p:nvSpPr>
            <p:cNvPr id="44" name="TextBox 43">
              <a:extLst>
                <a:ext uri="{FF2B5EF4-FFF2-40B4-BE49-F238E27FC236}">
                  <a16:creationId xmlns:a16="http://schemas.microsoft.com/office/drawing/2014/main" id="{F5E1CEDD-B5A4-E2D7-EE94-3458CE61CF1C}"/>
                </a:ext>
              </a:extLst>
            </p:cNvPr>
            <p:cNvSpPr txBox="1"/>
            <p:nvPr/>
          </p:nvSpPr>
          <p:spPr>
            <a:xfrm>
              <a:off x="4360028" y="1768161"/>
              <a:ext cx="1665682" cy="465384"/>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Cross-domain FL preparation </a:t>
              </a:r>
            </a:p>
          </p:txBody>
        </p:sp>
        <p:sp>
          <p:nvSpPr>
            <p:cNvPr id="45" name="TextBox 44">
              <a:extLst>
                <a:ext uri="{FF2B5EF4-FFF2-40B4-BE49-F238E27FC236}">
                  <a16:creationId xmlns:a16="http://schemas.microsoft.com/office/drawing/2014/main" id="{403A5828-4124-564D-8640-F1A397215CC1}"/>
                </a:ext>
              </a:extLst>
            </p:cNvPr>
            <p:cNvSpPr txBox="1"/>
            <p:nvPr/>
          </p:nvSpPr>
          <p:spPr>
            <a:xfrm>
              <a:off x="8359427" y="803112"/>
              <a:ext cx="1481331" cy="663900"/>
            </a:xfrm>
            <a:prstGeom prst="rect">
              <a:avLst/>
            </a:prstGeom>
            <a:noFill/>
          </p:spPr>
          <p:txBody>
            <a:bodyPr wrap="square" rtlCol="0">
              <a:spAutoFit/>
            </a:bodyPr>
            <a:lstStyle/>
            <a:p>
              <a:pPr defTabSz="1828800" hangingPunct="1">
                <a:lnSpc>
                  <a:spcPts val="3200"/>
                </a:lnSpc>
              </a:pPr>
              <a:r>
                <a:rPr lang="en-US" sz="3200" kern="1200" dirty="0">
                  <a:solidFill>
                    <a:prstClr val="black"/>
                  </a:solidFill>
                  <a:latin typeface="Abadi" panose="020B0604020104020204" pitchFamily="34" charset="0"/>
                  <a:ea typeface="+mn-ea"/>
                  <a:cs typeface="+mn-cs"/>
                </a:rPr>
                <a:t>Entit(</a:t>
              </a:r>
              <a:r>
                <a:rPr lang="en-US" sz="3200" kern="1200" dirty="0" err="1">
                  <a:solidFill>
                    <a:prstClr val="black"/>
                  </a:solidFill>
                  <a:latin typeface="Abadi" panose="020B0604020104020204" pitchFamily="34" charset="0"/>
                  <a:ea typeface="+mn-ea"/>
                  <a:cs typeface="+mn-cs"/>
                </a:rPr>
                <a:t>ies</a:t>
              </a:r>
              <a:r>
                <a:rPr lang="en-US" sz="3200" kern="1200" dirty="0">
                  <a:solidFill>
                    <a:prstClr val="black"/>
                  </a:solidFill>
                  <a:latin typeface="Abadi" panose="020B0604020104020204" pitchFamily="34" charset="0"/>
                  <a:ea typeface="+mn-ea"/>
                  <a:cs typeface="+mn-cs"/>
                </a:rPr>
                <a:t>) involved in</a:t>
              </a:r>
            </a:p>
            <a:p>
              <a:pPr defTabSz="1828800" hangingPunct="1">
                <a:lnSpc>
                  <a:spcPts val="3200"/>
                </a:lnSpc>
              </a:pPr>
              <a:r>
                <a:rPr lang="en-US" sz="3200" kern="1200" dirty="0">
                  <a:solidFill>
                    <a:prstClr val="black"/>
                  </a:solidFill>
                  <a:latin typeface="Abadi" panose="020B0604020104020204" pitchFamily="34" charset="0"/>
                  <a:ea typeface="+mn-ea"/>
                  <a:cs typeface="+mn-cs"/>
                </a:rPr>
                <a:t>the Operation</a:t>
              </a:r>
            </a:p>
          </p:txBody>
        </p:sp>
        <p:sp>
          <p:nvSpPr>
            <p:cNvPr id="46" name="TextBox 45">
              <a:extLst>
                <a:ext uri="{FF2B5EF4-FFF2-40B4-BE49-F238E27FC236}">
                  <a16:creationId xmlns:a16="http://schemas.microsoft.com/office/drawing/2014/main" id="{AB8010B9-564D-2575-539D-1573FB14D0A9}"/>
                </a:ext>
              </a:extLst>
            </p:cNvPr>
            <p:cNvSpPr txBox="1"/>
            <p:nvPr/>
          </p:nvSpPr>
          <p:spPr>
            <a:xfrm>
              <a:off x="10026505" y="921839"/>
              <a:ext cx="1182831" cy="465384"/>
            </a:xfrm>
            <a:prstGeom prst="rect">
              <a:avLst/>
            </a:prstGeom>
            <a:noFill/>
          </p:spPr>
          <p:txBody>
            <a:bodyPr wrap="square" rtlCol="0">
              <a:spAutoFit/>
            </a:bodyPr>
            <a:lstStyle/>
            <a:p>
              <a:pPr defTabSz="1828800" hangingPunct="1">
                <a:lnSpc>
                  <a:spcPts val="3200"/>
                </a:lnSpc>
              </a:pPr>
              <a:r>
                <a:rPr lang="en-US" sz="3600" kern="1200" dirty="0">
                  <a:solidFill>
                    <a:prstClr val="black"/>
                  </a:solidFill>
                  <a:latin typeface="Abadi" panose="020B0604020104020204" pitchFamily="34" charset="0"/>
                  <a:ea typeface="+mn-ea"/>
                  <a:cs typeface="+mn-cs"/>
                </a:rPr>
                <a:t>3GPP</a:t>
              </a:r>
            </a:p>
            <a:p>
              <a:pPr defTabSz="1828800" hangingPunct="1">
                <a:lnSpc>
                  <a:spcPts val="3200"/>
                </a:lnSpc>
              </a:pPr>
              <a:r>
                <a:rPr lang="en-US" sz="3600" kern="1200" dirty="0">
                  <a:solidFill>
                    <a:prstClr val="black"/>
                  </a:solidFill>
                  <a:latin typeface="Abadi" panose="020B0604020104020204" pitchFamily="34" charset="0"/>
                  <a:ea typeface="+mn-ea"/>
                  <a:cs typeface="+mn-cs"/>
                </a:rPr>
                <a:t> Impact </a:t>
              </a:r>
            </a:p>
          </p:txBody>
        </p:sp>
        <p:sp>
          <p:nvSpPr>
            <p:cNvPr id="47" name="TextBox 46">
              <a:extLst>
                <a:ext uri="{FF2B5EF4-FFF2-40B4-BE49-F238E27FC236}">
                  <a16:creationId xmlns:a16="http://schemas.microsoft.com/office/drawing/2014/main" id="{193B8234-0C3D-090C-0C14-22BB9B8898FF}"/>
                </a:ext>
              </a:extLst>
            </p:cNvPr>
            <p:cNvSpPr txBox="1"/>
            <p:nvPr/>
          </p:nvSpPr>
          <p:spPr>
            <a:xfrm>
              <a:off x="6264317" y="923240"/>
              <a:ext cx="1841329" cy="465384"/>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AI/ML Operation Descriptions </a:t>
              </a:r>
            </a:p>
          </p:txBody>
        </p:sp>
        <p:sp>
          <p:nvSpPr>
            <p:cNvPr id="48" name="TextBox 47">
              <a:extLst>
                <a:ext uri="{FF2B5EF4-FFF2-40B4-BE49-F238E27FC236}">
                  <a16:creationId xmlns:a16="http://schemas.microsoft.com/office/drawing/2014/main" id="{5E56CB3E-FE87-3F46-02BD-7B9B6B5044DC}"/>
                </a:ext>
              </a:extLst>
            </p:cNvPr>
            <p:cNvSpPr txBox="1"/>
            <p:nvPr/>
          </p:nvSpPr>
          <p:spPr>
            <a:xfrm>
              <a:off x="4450984" y="2744198"/>
              <a:ext cx="1665682" cy="465384"/>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Selecting FL Member UEs</a:t>
              </a:r>
            </a:p>
          </p:txBody>
        </p:sp>
        <p:sp>
          <p:nvSpPr>
            <p:cNvPr id="49" name="TextBox 48">
              <a:extLst>
                <a:ext uri="{FF2B5EF4-FFF2-40B4-BE49-F238E27FC236}">
                  <a16:creationId xmlns:a16="http://schemas.microsoft.com/office/drawing/2014/main" id="{C2AAF7DE-1321-11DE-5FD0-79BAD78DC47C}"/>
                </a:ext>
              </a:extLst>
            </p:cNvPr>
            <p:cNvSpPr txBox="1"/>
            <p:nvPr/>
          </p:nvSpPr>
          <p:spPr>
            <a:xfrm>
              <a:off x="4389238" y="3705452"/>
              <a:ext cx="1567461" cy="670568"/>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Initiating Cross-domain FL operation </a:t>
              </a:r>
            </a:p>
          </p:txBody>
        </p:sp>
        <p:sp>
          <p:nvSpPr>
            <p:cNvPr id="50" name="TextBox 49">
              <a:extLst>
                <a:ext uri="{FF2B5EF4-FFF2-40B4-BE49-F238E27FC236}">
                  <a16:creationId xmlns:a16="http://schemas.microsoft.com/office/drawing/2014/main" id="{91B68B81-FDD2-76E3-BCF6-83B937B9CC77}"/>
                </a:ext>
              </a:extLst>
            </p:cNvPr>
            <p:cNvSpPr txBox="1"/>
            <p:nvPr/>
          </p:nvSpPr>
          <p:spPr>
            <a:xfrm>
              <a:off x="4410728" y="4805208"/>
              <a:ext cx="1646040" cy="465384"/>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5GC local FL operation </a:t>
              </a:r>
            </a:p>
          </p:txBody>
        </p:sp>
        <p:sp>
          <p:nvSpPr>
            <p:cNvPr id="51" name="TextBox 50">
              <a:extLst>
                <a:ext uri="{FF2B5EF4-FFF2-40B4-BE49-F238E27FC236}">
                  <a16:creationId xmlns:a16="http://schemas.microsoft.com/office/drawing/2014/main" id="{BDF972DE-80AB-C04B-6D23-5AB6C72CE35F}"/>
                </a:ext>
              </a:extLst>
            </p:cNvPr>
            <p:cNvSpPr txBox="1"/>
            <p:nvPr/>
          </p:nvSpPr>
          <p:spPr>
            <a:xfrm>
              <a:off x="4372658" y="5803629"/>
              <a:ext cx="1847718" cy="465384"/>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Model Update/ Inference report</a:t>
              </a:r>
            </a:p>
          </p:txBody>
        </p:sp>
        <p:sp>
          <p:nvSpPr>
            <p:cNvPr id="53" name="Rectangle: Rounded Corners 52">
              <a:extLst>
                <a:ext uri="{FF2B5EF4-FFF2-40B4-BE49-F238E27FC236}">
                  <a16:creationId xmlns:a16="http://schemas.microsoft.com/office/drawing/2014/main" id="{36B9F5A5-D793-F689-249B-4CC7F706230C}"/>
                </a:ext>
              </a:extLst>
            </p:cNvPr>
            <p:cNvSpPr/>
            <p:nvPr/>
          </p:nvSpPr>
          <p:spPr>
            <a:xfrm>
              <a:off x="3984469" y="803112"/>
              <a:ext cx="7980223" cy="5980733"/>
            </a:xfrm>
            <a:prstGeom prst="roundRect">
              <a:avLst/>
            </a:prstGeom>
            <a:noFill/>
            <a:ln w="28575">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3600" b="0" kern="1200">
                <a:solidFill>
                  <a:prstClr val="white"/>
                </a:solidFill>
                <a:latin typeface="Calibri" panose="020F0502020204030204"/>
              </a:endParaRPr>
            </a:p>
          </p:txBody>
        </p:sp>
        <p:cxnSp>
          <p:nvCxnSpPr>
            <p:cNvPr id="55" name="Straight Connector 54">
              <a:extLst>
                <a:ext uri="{FF2B5EF4-FFF2-40B4-BE49-F238E27FC236}">
                  <a16:creationId xmlns:a16="http://schemas.microsoft.com/office/drawing/2014/main" id="{0E6F1911-F901-758B-5827-AD273FE0D6AB}"/>
                </a:ext>
              </a:extLst>
            </p:cNvPr>
            <p:cNvCxnSpPr>
              <a:cxnSpLocks/>
            </p:cNvCxnSpPr>
            <p:nvPr/>
          </p:nvCxnSpPr>
          <p:spPr>
            <a:xfrm>
              <a:off x="6018947" y="803112"/>
              <a:ext cx="56389" cy="6000644"/>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CD44020-41F5-7BF6-63B0-810937CDFC4B}"/>
                </a:ext>
              </a:extLst>
            </p:cNvPr>
            <p:cNvCxnSpPr>
              <a:cxnSpLocks/>
            </p:cNvCxnSpPr>
            <p:nvPr/>
          </p:nvCxnSpPr>
          <p:spPr>
            <a:xfrm>
              <a:off x="8478443" y="783201"/>
              <a:ext cx="56389" cy="6000644"/>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56144218-23D7-95BB-08A4-1316849FC31C}"/>
                </a:ext>
              </a:extLst>
            </p:cNvPr>
            <p:cNvCxnSpPr>
              <a:cxnSpLocks/>
            </p:cNvCxnSpPr>
            <p:nvPr/>
          </p:nvCxnSpPr>
          <p:spPr>
            <a:xfrm>
              <a:off x="9722121" y="803112"/>
              <a:ext cx="56389" cy="6000644"/>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A017110-F777-4C76-5898-70129ED52245}"/>
                </a:ext>
              </a:extLst>
            </p:cNvPr>
            <p:cNvCxnSpPr>
              <a:cxnSpLocks/>
            </p:cNvCxnSpPr>
            <p:nvPr/>
          </p:nvCxnSpPr>
          <p:spPr>
            <a:xfrm>
              <a:off x="4014660" y="2510373"/>
              <a:ext cx="7950032"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4A2BA474-7569-A2A8-25D1-EB612866AD24}"/>
                </a:ext>
              </a:extLst>
            </p:cNvPr>
            <p:cNvCxnSpPr>
              <a:cxnSpLocks/>
            </p:cNvCxnSpPr>
            <p:nvPr/>
          </p:nvCxnSpPr>
          <p:spPr>
            <a:xfrm flipV="1">
              <a:off x="4014660" y="1472798"/>
              <a:ext cx="7828171" cy="12887"/>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0DE15B7-7C79-21F7-C966-921C8D2BA761}"/>
                </a:ext>
              </a:extLst>
            </p:cNvPr>
            <p:cNvCxnSpPr>
              <a:cxnSpLocks/>
            </p:cNvCxnSpPr>
            <p:nvPr/>
          </p:nvCxnSpPr>
          <p:spPr>
            <a:xfrm>
              <a:off x="4014660" y="3535062"/>
              <a:ext cx="7950032"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75A3CB92-4927-0C97-83A4-88B56E4E88FC}"/>
                </a:ext>
              </a:extLst>
            </p:cNvPr>
            <p:cNvCxnSpPr>
              <a:cxnSpLocks/>
            </p:cNvCxnSpPr>
            <p:nvPr/>
          </p:nvCxnSpPr>
          <p:spPr>
            <a:xfrm>
              <a:off x="3999564" y="4483734"/>
              <a:ext cx="7950032"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0BADA9C-13FE-1C1E-2670-5CDEEE04B178}"/>
                </a:ext>
              </a:extLst>
            </p:cNvPr>
            <p:cNvCxnSpPr>
              <a:cxnSpLocks/>
            </p:cNvCxnSpPr>
            <p:nvPr/>
          </p:nvCxnSpPr>
          <p:spPr>
            <a:xfrm>
              <a:off x="3966419" y="5662050"/>
              <a:ext cx="7950032"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0209E9E1-9433-163B-D713-71CEDC38E103}"/>
                </a:ext>
              </a:extLst>
            </p:cNvPr>
            <p:cNvSpPr txBox="1"/>
            <p:nvPr/>
          </p:nvSpPr>
          <p:spPr>
            <a:xfrm>
              <a:off x="4589043" y="806958"/>
              <a:ext cx="1252746" cy="670568"/>
            </a:xfrm>
            <a:prstGeom prst="rect">
              <a:avLst/>
            </a:prstGeom>
            <a:noFill/>
          </p:spPr>
          <p:txBody>
            <a:bodyPr wrap="square" rtlCol="0">
              <a:spAutoFit/>
            </a:bodyPr>
            <a:lstStyle/>
            <a:p>
              <a:pPr algn="l" defTabSz="1828800" hangingPunct="1">
                <a:lnSpc>
                  <a:spcPts val="3200"/>
                </a:lnSpc>
              </a:pPr>
              <a:r>
                <a:rPr lang="en-US" sz="3600" kern="1200" dirty="0">
                  <a:solidFill>
                    <a:prstClr val="black"/>
                  </a:solidFill>
                  <a:latin typeface="Abadi" panose="020B0604020104020204" pitchFamily="34" charset="0"/>
                  <a:ea typeface="+mn-ea"/>
                  <a:cs typeface="+mn-cs"/>
                </a:rPr>
                <a:t>Cross-domain FL Operation</a:t>
              </a:r>
            </a:p>
          </p:txBody>
        </p:sp>
        <p:sp>
          <p:nvSpPr>
            <p:cNvPr id="77" name="Oval 76">
              <a:extLst>
                <a:ext uri="{FF2B5EF4-FFF2-40B4-BE49-F238E27FC236}">
                  <a16:creationId xmlns:a16="http://schemas.microsoft.com/office/drawing/2014/main" id="{2E98D508-455D-11A3-00BA-5C22629F4BFB}"/>
                </a:ext>
              </a:extLst>
            </p:cNvPr>
            <p:cNvSpPr/>
            <p:nvPr/>
          </p:nvSpPr>
          <p:spPr>
            <a:xfrm>
              <a:off x="4049933" y="1778790"/>
              <a:ext cx="325465" cy="348264"/>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1</a:t>
              </a:r>
            </a:p>
          </p:txBody>
        </p:sp>
        <p:sp>
          <p:nvSpPr>
            <p:cNvPr id="78" name="Oval 77">
              <a:extLst>
                <a:ext uri="{FF2B5EF4-FFF2-40B4-BE49-F238E27FC236}">
                  <a16:creationId xmlns:a16="http://schemas.microsoft.com/office/drawing/2014/main" id="{B0F0F8E8-F41B-CBD6-7D82-4F4697B238D9}"/>
                </a:ext>
              </a:extLst>
            </p:cNvPr>
            <p:cNvSpPr/>
            <p:nvPr/>
          </p:nvSpPr>
          <p:spPr>
            <a:xfrm>
              <a:off x="4082571" y="2786002"/>
              <a:ext cx="325465" cy="348264"/>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2</a:t>
              </a:r>
            </a:p>
          </p:txBody>
        </p:sp>
        <p:sp>
          <p:nvSpPr>
            <p:cNvPr id="79" name="Oval 78">
              <a:extLst>
                <a:ext uri="{FF2B5EF4-FFF2-40B4-BE49-F238E27FC236}">
                  <a16:creationId xmlns:a16="http://schemas.microsoft.com/office/drawing/2014/main" id="{C058ACC2-8D9F-CEA5-CE82-D31CD0165C20}"/>
                </a:ext>
              </a:extLst>
            </p:cNvPr>
            <p:cNvSpPr/>
            <p:nvPr/>
          </p:nvSpPr>
          <p:spPr>
            <a:xfrm>
              <a:off x="4049933" y="3752730"/>
              <a:ext cx="325465" cy="348264"/>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3</a:t>
              </a:r>
            </a:p>
          </p:txBody>
        </p:sp>
        <p:sp>
          <p:nvSpPr>
            <p:cNvPr id="80" name="Oval 79">
              <a:extLst>
                <a:ext uri="{FF2B5EF4-FFF2-40B4-BE49-F238E27FC236}">
                  <a16:creationId xmlns:a16="http://schemas.microsoft.com/office/drawing/2014/main" id="{FC631A59-43EE-087E-87AC-2B596C9DF04D}"/>
                </a:ext>
              </a:extLst>
            </p:cNvPr>
            <p:cNvSpPr/>
            <p:nvPr/>
          </p:nvSpPr>
          <p:spPr>
            <a:xfrm>
              <a:off x="4068865" y="4763736"/>
              <a:ext cx="325465" cy="348264"/>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4</a:t>
              </a:r>
            </a:p>
          </p:txBody>
        </p:sp>
        <p:sp>
          <p:nvSpPr>
            <p:cNvPr id="81" name="Oval 80">
              <a:extLst>
                <a:ext uri="{FF2B5EF4-FFF2-40B4-BE49-F238E27FC236}">
                  <a16:creationId xmlns:a16="http://schemas.microsoft.com/office/drawing/2014/main" id="{811C2907-8876-FB08-FD8D-369FD17C84BB}"/>
                </a:ext>
              </a:extLst>
            </p:cNvPr>
            <p:cNvSpPr/>
            <p:nvPr/>
          </p:nvSpPr>
          <p:spPr>
            <a:xfrm>
              <a:off x="4109100" y="5842732"/>
              <a:ext cx="325465" cy="348264"/>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5</a:t>
              </a:r>
            </a:p>
          </p:txBody>
        </p:sp>
      </p:grpSp>
      <p:sp>
        <p:nvSpPr>
          <p:cNvPr id="83" name="Oval 82">
            <a:extLst>
              <a:ext uri="{FF2B5EF4-FFF2-40B4-BE49-F238E27FC236}">
                <a16:creationId xmlns:a16="http://schemas.microsoft.com/office/drawing/2014/main" id="{13A3F63F-9B2D-82A3-8536-0E05D1238829}"/>
              </a:ext>
            </a:extLst>
          </p:cNvPr>
          <p:cNvSpPr/>
          <p:nvPr/>
        </p:nvSpPr>
        <p:spPr>
          <a:xfrm>
            <a:off x="416825" y="6447280"/>
            <a:ext cx="650930" cy="69652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2</a:t>
            </a:r>
          </a:p>
        </p:txBody>
      </p:sp>
      <p:sp>
        <p:nvSpPr>
          <p:cNvPr id="84" name="Oval 83">
            <a:extLst>
              <a:ext uri="{FF2B5EF4-FFF2-40B4-BE49-F238E27FC236}">
                <a16:creationId xmlns:a16="http://schemas.microsoft.com/office/drawing/2014/main" id="{5B108F89-B67F-441E-11F1-33A8DB0DD50C}"/>
              </a:ext>
            </a:extLst>
          </p:cNvPr>
          <p:cNvSpPr/>
          <p:nvPr/>
        </p:nvSpPr>
        <p:spPr>
          <a:xfrm>
            <a:off x="227703" y="9899845"/>
            <a:ext cx="931186" cy="929446"/>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2800" kern="1200" dirty="0">
              <a:solidFill>
                <a:prstClr val="black"/>
              </a:solidFill>
              <a:latin typeface="Abadi" panose="020B0604020104020204" pitchFamily="34" charset="0"/>
            </a:endParaRPr>
          </a:p>
        </p:txBody>
      </p:sp>
      <p:sp>
        <p:nvSpPr>
          <p:cNvPr id="85" name="Oval 84">
            <a:extLst>
              <a:ext uri="{FF2B5EF4-FFF2-40B4-BE49-F238E27FC236}">
                <a16:creationId xmlns:a16="http://schemas.microsoft.com/office/drawing/2014/main" id="{D9478570-02E3-104F-3E29-C4D33A1F3905}"/>
              </a:ext>
            </a:extLst>
          </p:cNvPr>
          <p:cNvSpPr/>
          <p:nvPr/>
        </p:nvSpPr>
        <p:spPr>
          <a:xfrm>
            <a:off x="5727837" y="6358754"/>
            <a:ext cx="650930" cy="69652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4</a:t>
            </a:r>
          </a:p>
        </p:txBody>
      </p:sp>
      <p:sp>
        <p:nvSpPr>
          <p:cNvPr id="86" name="Oval 85">
            <a:extLst>
              <a:ext uri="{FF2B5EF4-FFF2-40B4-BE49-F238E27FC236}">
                <a16:creationId xmlns:a16="http://schemas.microsoft.com/office/drawing/2014/main" id="{AD905F46-064F-926D-2D8B-149CED0B2511}"/>
              </a:ext>
            </a:extLst>
          </p:cNvPr>
          <p:cNvSpPr/>
          <p:nvPr/>
        </p:nvSpPr>
        <p:spPr>
          <a:xfrm>
            <a:off x="6083755" y="1803338"/>
            <a:ext cx="650930" cy="69652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r>
              <a:rPr lang="en-US" sz="3600" kern="1200" dirty="0">
                <a:solidFill>
                  <a:prstClr val="black"/>
                </a:solidFill>
                <a:latin typeface="Abadi" panose="020B0604020104020204" pitchFamily="34" charset="0"/>
              </a:rPr>
              <a:t>5</a:t>
            </a:r>
          </a:p>
        </p:txBody>
      </p:sp>
      <p:sp>
        <p:nvSpPr>
          <p:cNvPr id="98" name="TextBox 97">
            <a:extLst>
              <a:ext uri="{FF2B5EF4-FFF2-40B4-BE49-F238E27FC236}">
                <a16:creationId xmlns:a16="http://schemas.microsoft.com/office/drawing/2014/main" id="{E9D17860-B5A7-A9B3-FB41-54DDB18DB3FB}"/>
              </a:ext>
            </a:extLst>
          </p:cNvPr>
          <p:cNvSpPr txBox="1"/>
          <p:nvPr/>
        </p:nvSpPr>
        <p:spPr>
          <a:xfrm>
            <a:off x="11981440" y="2789333"/>
            <a:ext cx="5088224" cy="1948931"/>
          </a:xfrm>
          <a:prstGeom prst="rect">
            <a:avLst/>
          </a:prstGeom>
          <a:noFill/>
        </p:spPr>
        <p:txBody>
          <a:bodyPr wrap="square" rtlCol="0">
            <a:spAutoFit/>
          </a:bodyPr>
          <a:lstStyle/>
          <a:p>
            <a:pPr algn="l" defTabSz="1828800" hangingPunct="1">
              <a:lnSpc>
                <a:spcPts val="2400"/>
              </a:lnSpc>
            </a:pPr>
            <a:r>
              <a:rPr lang="en-US" sz="2600" b="0" kern="1200" dirty="0">
                <a:solidFill>
                  <a:prstClr val="black"/>
                </a:solidFill>
                <a:latin typeface="Abadi" panose="020B0604020104020204" pitchFamily="34" charset="0"/>
                <a:ea typeface="+mn-ea"/>
                <a:cs typeface="+mn-cs"/>
              </a:rPr>
              <a:t>AF determines the </a:t>
            </a:r>
            <a:r>
              <a:rPr lang="en-US" sz="2600" b="0" kern="1200" dirty="0" err="1">
                <a:solidFill>
                  <a:prstClr val="black"/>
                </a:solidFill>
                <a:latin typeface="Abadi" panose="020B0604020104020204" pitchFamily="34" charset="0"/>
                <a:ea typeface="+mn-ea"/>
                <a:cs typeface="+mn-cs"/>
              </a:rPr>
              <a:t>QoE</a:t>
            </a:r>
            <a:r>
              <a:rPr lang="en-US" sz="2600" b="0" kern="1200" dirty="0">
                <a:solidFill>
                  <a:prstClr val="black"/>
                </a:solidFill>
                <a:latin typeface="Abadi" panose="020B0604020104020204" pitchFamily="34" charset="0"/>
                <a:ea typeface="+mn-ea"/>
                <a:cs typeface="+mn-cs"/>
              </a:rPr>
              <a:t> (i.e. Label) for the target application and the required features in each domain (e.g. UE, 5GC) and the corresponding KPIs for the features</a:t>
            </a:r>
          </a:p>
        </p:txBody>
      </p:sp>
      <p:sp>
        <p:nvSpPr>
          <p:cNvPr id="99" name="TextBox 98">
            <a:extLst>
              <a:ext uri="{FF2B5EF4-FFF2-40B4-BE49-F238E27FC236}">
                <a16:creationId xmlns:a16="http://schemas.microsoft.com/office/drawing/2014/main" id="{7F915439-0F2B-B44B-63F6-CC12E0B36C97}"/>
              </a:ext>
            </a:extLst>
          </p:cNvPr>
          <p:cNvSpPr txBox="1"/>
          <p:nvPr/>
        </p:nvSpPr>
        <p:spPr>
          <a:xfrm>
            <a:off x="16942971" y="3205837"/>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AF </a:t>
            </a:r>
          </a:p>
        </p:txBody>
      </p:sp>
      <p:sp>
        <p:nvSpPr>
          <p:cNvPr id="100" name="TextBox 99">
            <a:extLst>
              <a:ext uri="{FF2B5EF4-FFF2-40B4-BE49-F238E27FC236}">
                <a16:creationId xmlns:a16="http://schemas.microsoft.com/office/drawing/2014/main" id="{FADA769F-5EC9-18AD-16A9-9178CCCEDFD7}"/>
              </a:ext>
            </a:extLst>
          </p:cNvPr>
          <p:cNvSpPr txBox="1"/>
          <p:nvPr/>
        </p:nvSpPr>
        <p:spPr>
          <a:xfrm>
            <a:off x="20238113" y="3256922"/>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None </a:t>
            </a:r>
          </a:p>
        </p:txBody>
      </p:sp>
      <p:sp>
        <p:nvSpPr>
          <p:cNvPr id="101" name="TextBox 100">
            <a:extLst>
              <a:ext uri="{FF2B5EF4-FFF2-40B4-BE49-F238E27FC236}">
                <a16:creationId xmlns:a16="http://schemas.microsoft.com/office/drawing/2014/main" id="{96B20050-DC06-4DD7-DBCD-988485D40C25}"/>
              </a:ext>
            </a:extLst>
          </p:cNvPr>
          <p:cNvSpPr txBox="1"/>
          <p:nvPr/>
        </p:nvSpPr>
        <p:spPr>
          <a:xfrm>
            <a:off x="12070301" y="5000285"/>
            <a:ext cx="5049618" cy="1333378"/>
          </a:xfrm>
          <a:prstGeom prst="rect">
            <a:avLst/>
          </a:prstGeom>
          <a:noFill/>
        </p:spPr>
        <p:txBody>
          <a:bodyPr wrap="square" rtlCol="0">
            <a:spAutoFit/>
          </a:bodyPr>
          <a:lstStyle/>
          <a:p>
            <a:pPr algn="l" defTabSz="1828800" hangingPunct="1">
              <a:lnSpc>
                <a:spcPts val="2400"/>
              </a:lnSpc>
            </a:pPr>
            <a:r>
              <a:rPr lang="en-US" sz="2600" b="0" kern="1200" dirty="0">
                <a:solidFill>
                  <a:prstClr val="black"/>
                </a:solidFill>
                <a:latin typeface="Abadi" panose="020B0604020104020204" pitchFamily="34" charset="0"/>
                <a:ea typeface="+mn-ea"/>
                <a:cs typeface="+mn-cs"/>
              </a:rPr>
              <a:t>AF may directly or leverage the Member UE selection criteria to 5GC to select one or more UEs to perform the cross-domain FL. </a:t>
            </a:r>
          </a:p>
        </p:txBody>
      </p:sp>
      <p:sp>
        <p:nvSpPr>
          <p:cNvPr id="102" name="TextBox 101">
            <a:extLst>
              <a:ext uri="{FF2B5EF4-FFF2-40B4-BE49-F238E27FC236}">
                <a16:creationId xmlns:a16="http://schemas.microsoft.com/office/drawing/2014/main" id="{89D1C972-F40D-EFD3-7D86-013D4F03FA42}"/>
              </a:ext>
            </a:extLst>
          </p:cNvPr>
          <p:cNvSpPr txBox="1"/>
          <p:nvPr/>
        </p:nvSpPr>
        <p:spPr>
          <a:xfrm>
            <a:off x="16996171" y="5430722"/>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AF, 5GC, </a:t>
            </a:r>
          </a:p>
        </p:txBody>
      </p:sp>
      <p:sp>
        <p:nvSpPr>
          <p:cNvPr id="103" name="TextBox 102">
            <a:extLst>
              <a:ext uri="{FF2B5EF4-FFF2-40B4-BE49-F238E27FC236}">
                <a16:creationId xmlns:a16="http://schemas.microsoft.com/office/drawing/2014/main" id="{33339C22-6555-4C43-F08E-1DEE7F4DBE67}"/>
              </a:ext>
            </a:extLst>
          </p:cNvPr>
          <p:cNvSpPr txBox="1"/>
          <p:nvPr/>
        </p:nvSpPr>
        <p:spPr>
          <a:xfrm>
            <a:off x="19504323" y="5170893"/>
            <a:ext cx="4302462" cy="814262"/>
          </a:xfrm>
          <a:prstGeom prst="rect">
            <a:avLst/>
          </a:prstGeom>
          <a:noFill/>
        </p:spPr>
        <p:txBody>
          <a:bodyPr wrap="square" rtlCol="0">
            <a:spAutoFit/>
          </a:bodyPr>
          <a:lstStyle/>
          <a:p>
            <a:pPr algn="l" defTabSz="1828800" hangingPunct="1">
              <a:lnSpc>
                <a:spcPts val="2800"/>
              </a:lnSpc>
            </a:pPr>
            <a:r>
              <a:rPr lang="en-US" sz="2800" b="0" kern="1200" dirty="0">
                <a:solidFill>
                  <a:prstClr val="black"/>
                </a:solidFill>
                <a:latin typeface="Abadi" panose="020B0604020104020204" pitchFamily="34" charset="0"/>
                <a:ea typeface="+mn-ea"/>
                <a:cs typeface="+mn-cs"/>
              </a:rPr>
              <a:t>Re-use existing Member UE selection</a:t>
            </a:r>
          </a:p>
        </p:txBody>
      </p:sp>
      <p:sp>
        <p:nvSpPr>
          <p:cNvPr id="104" name="TextBox 103">
            <a:extLst>
              <a:ext uri="{FF2B5EF4-FFF2-40B4-BE49-F238E27FC236}">
                <a16:creationId xmlns:a16="http://schemas.microsoft.com/office/drawing/2014/main" id="{26327642-519E-2F6F-81BD-2A434AB78F16}"/>
              </a:ext>
            </a:extLst>
          </p:cNvPr>
          <p:cNvSpPr txBox="1"/>
          <p:nvPr/>
        </p:nvSpPr>
        <p:spPr>
          <a:xfrm>
            <a:off x="12089525" y="6775883"/>
            <a:ext cx="5049618" cy="1948931"/>
          </a:xfrm>
          <a:prstGeom prst="rect">
            <a:avLst/>
          </a:prstGeom>
          <a:noFill/>
        </p:spPr>
        <p:txBody>
          <a:bodyPr wrap="square" rtlCol="0">
            <a:spAutoFit/>
          </a:bodyPr>
          <a:lstStyle/>
          <a:p>
            <a:pPr algn="l" defTabSz="1828800" hangingPunct="1">
              <a:lnSpc>
                <a:spcPts val="2400"/>
              </a:lnSpc>
            </a:pPr>
            <a:r>
              <a:rPr lang="en-US" sz="2600" b="0" kern="1200" dirty="0">
                <a:solidFill>
                  <a:prstClr val="black"/>
                </a:solidFill>
                <a:latin typeface="Abadi" panose="020B0604020104020204" pitchFamily="34" charset="0"/>
                <a:ea typeface="+mn-ea"/>
                <a:cs typeface="+mn-cs"/>
              </a:rPr>
              <a:t>AF triggers the cross-domain FL operations towards the 5GC and UE by sending the local training model, the features and the KPIs corresponding to the specific target domain.  </a:t>
            </a:r>
          </a:p>
        </p:txBody>
      </p:sp>
      <p:sp>
        <p:nvSpPr>
          <p:cNvPr id="105" name="TextBox 104">
            <a:extLst>
              <a:ext uri="{FF2B5EF4-FFF2-40B4-BE49-F238E27FC236}">
                <a16:creationId xmlns:a16="http://schemas.microsoft.com/office/drawing/2014/main" id="{B79C62E9-EEA5-29F7-F337-9856F35E8BAA}"/>
              </a:ext>
            </a:extLst>
          </p:cNvPr>
          <p:cNvSpPr txBox="1"/>
          <p:nvPr/>
        </p:nvSpPr>
        <p:spPr>
          <a:xfrm>
            <a:off x="17026569" y="7532158"/>
            <a:ext cx="2365662" cy="930768"/>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AF, 5GC, UE </a:t>
            </a:r>
          </a:p>
        </p:txBody>
      </p:sp>
      <p:sp>
        <p:nvSpPr>
          <p:cNvPr id="106" name="TextBox 105">
            <a:extLst>
              <a:ext uri="{FF2B5EF4-FFF2-40B4-BE49-F238E27FC236}">
                <a16:creationId xmlns:a16="http://schemas.microsoft.com/office/drawing/2014/main" id="{DD095411-6F15-379C-4D1E-F1C0DE41830B}"/>
              </a:ext>
            </a:extLst>
          </p:cNvPr>
          <p:cNvSpPr txBox="1"/>
          <p:nvPr/>
        </p:nvSpPr>
        <p:spPr>
          <a:xfrm>
            <a:off x="19527839" y="6923537"/>
            <a:ext cx="4157822" cy="1634422"/>
          </a:xfrm>
          <a:prstGeom prst="rect">
            <a:avLst/>
          </a:prstGeom>
          <a:noFill/>
        </p:spPr>
        <p:txBody>
          <a:bodyPr wrap="square" rtlCol="0">
            <a:spAutoFit/>
          </a:bodyPr>
          <a:lstStyle/>
          <a:p>
            <a:pPr algn="l" defTabSz="1828800" hangingPunct="1">
              <a:lnSpc>
                <a:spcPts val="2400"/>
              </a:lnSpc>
            </a:pPr>
            <a:r>
              <a:rPr lang="en-US" sz="2400" b="0" kern="1200" dirty="0">
                <a:solidFill>
                  <a:prstClr val="black"/>
                </a:solidFill>
                <a:latin typeface="Abadi" panose="020B0604020104020204" pitchFamily="34" charset="0"/>
                <a:ea typeface="+mn-ea"/>
                <a:cs typeface="+mn-cs"/>
              </a:rPr>
              <a:t>Extend 5GC Service Provisioning  </a:t>
            </a:r>
          </a:p>
          <a:p>
            <a:pPr algn="l" defTabSz="1828800" hangingPunct="1">
              <a:lnSpc>
                <a:spcPts val="2400"/>
              </a:lnSpc>
            </a:pPr>
            <a:r>
              <a:rPr lang="en-US" sz="2400" b="0" kern="1200" dirty="0">
                <a:solidFill>
                  <a:prstClr val="black"/>
                </a:solidFill>
                <a:latin typeface="Abadi" panose="020B0604020104020204" pitchFamily="34" charset="0"/>
                <a:ea typeface="+mn-ea"/>
                <a:cs typeface="+mn-cs"/>
              </a:rPr>
              <a:t>Note that, AF communication with UE should be at the application layer.  </a:t>
            </a:r>
          </a:p>
        </p:txBody>
      </p:sp>
      <p:sp>
        <p:nvSpPr>
          <p:cNvPr id="107" name="TextBox 106">
            <a:extLst>
              <a:ext uri="{FF2B5EF4-FFF2-40B4-BE49-F238E27FC236}">
                <a16:creationId xmlns:a16="http://schemas.microsoft.com/office/drawing/2014/main" id="{692F106B-A0D0-64DC-BB64-1A3C9BDB8B4B}"/>
              </a:ext>
            </a:extLst>
          </p:cNvPr>
          <p:cNvSpPr txBox="1"/>
          <p:nvPr/>
        </p:nvSpPr>
        <p:spPr>
          <a:xfrm>
            <a:off x="12033636" y="8720851"/>
            <a:ext cx="5144560" cy="2247859"/>
          </a:xfrm>
          <a:prstGeom prst="rect">
            <a:avLst/>
          </a:prstGeom>
          <a:noFill/>
        </p:spPr>
        <p:txBody>
          <a:bodyPr wrap="square" rtlCol="0">
            <a:spAutoFit/>
          </a:bodyPr>
          <a:lstStyle/>
          <a:p>
            <a:pPr algn="l" defTabSz="1828800" hangingPunct="1">
              <a:lnSpc>
                <a:spcPts val="2400"/>
              </a:lnSpc>
            </a:pPr>
            <a:r>
              <a:rPr lang="en-US" sz="2600" b="0" kern="1200" dirty="0">
                <a:solidFill>
                  <a:prstClr val="black"/>
                </a:solidFill>
                <a:latin typeface="Abadi" panose="020B0604020104020204" pitchFamily="34" charset="0"/>
                <a:ea typeface="+mn-ea"/>
                <a:cs typeface="+mn-cs"/>
              </a:rPr>
              <a:t>5GC performs the feature mapping to select the proper target NF(s) to collect the required dataset corresponding to the features and the Member UEs. It then triggers the local training/inference operation by referring to the KPIs. </a:t>
            </a:r>
          </a:p>
        </p:txBody>
      </p:sp>
      <p:sp>
        <p:nvSpPr>
          <p:cNvPr id="108" name="TextBox 107">
            <a:extLst>
              <a:ext uri="{FF2B5EF4-FFF2-40B4-BE49-F238E27FC236}">
                <a16:creationId xmlns:a16="http://schemas.microsoft.com/office/drawing/2014/main" id="{F1A42BC9-C735-E50C-3737-3856B61B7A37}"/>
              </a:ext>
            </a:extLst>
          </p:cNvPr>
          <p:cNvSpPr txBox="1"/>
          <p:nvPr/>
        </p:nvSpPr>
        <p:spPr>
          <a:xfrm>
            <a:off x="17052575" y="9355979"/>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5GC  </a:t>
            </a:r>
          </a:p>
        </p:txBody>
      </p:sp>
      <p:sp>
        <p:nvSpPr>
          <p:cNvPr id="110" name="TextBox 109">
            <a:extLst>
              <a:ext uri="{FF2B5EF4-FFF2-40B4-BE49-F238E27FC236}">
                <a16:creationId xmlns:a16="http://schemas.microsoft.com/office/drawing/2014/main" id="{2CF168C7-47A6-EC4C-23C4-D89F4679A8AA}"/>
              </a:ext>
            </a:extLst>
          </p:cNvPr>
          <p:cNvSpPr txBox="1"/>
          <p:nvPr/>
        </p:nvSpPr>
        <p:spPr>
          <a:xfrm>
            <a:off x="12123148" y="11210295"/>
            <a:ext cx="4958276" cy="1948931"/>
          </a:xfrm>
          <a:prstGeom prst="rect">
            <a:avLst/>
          </a:prstGeom>
          <a:noFill/>
        </p:spPr>
        <p:txBody>
          <a:bodyPr wrap="square" rtlCol="0">
            <a:spAutoFit/>
          </a:bodyPr>
          <a:lstStyle/>
          <a:p>
            <a:pPr algn="l" defTabSz="1828800" hangingPunct="1">
              <a:lnSpc>
                <a:spcPts val="2400"/>
              </a:lnSpc>
            </a:pPr>
            <a:r>
              <a:rPr lang="en-US" sz="2600" b="0" kern="1200" dirty="0">
                <a:solidFill>
                  <a:prstClr val="black"/>
                </a:solidFill>
                <a:latin typeface="Abadi" panose="020B0604020104020204" pitchFamily="34" charset="0"/>
                <a:ea typeface="+mn-ea"/>
                <a:cs typeface="+mn-cs"/>
              </a:rPr>
              <a:t>AF collects the intermediate data or inference results to perform the training/inference aggregation to derive the </a:t>
            </a:r>
            <a:r>
              <a:rPr lang="en-US" sz="2600" b="0" kern="1200" dirty="0" err="1">
                <a:solidFill>
                  <a:prstClr val="black"/>
                </a:solidFill>
                <a:latin typeface="Abadi" panose="020B0604020104020204" pitchFamily="34" charset="0"/>
                <a:ea typeface="+mn-ea"/>
                <a:cs typeface="+mn-cs"/>
              </a:rPr>
              <a:t>QoE</a:t>
            </a:r>
            <a:r>
              <a:rPr lang="en-US" sz="2600" b="0" kern="1200" dirty="0">
                <a:solidFill>
                  <a:prstClr val="black"/>
                </a:solidFill>
                <a:latin typeface="Abadi" panose="020B0604020104020204" pitchFamily="34" charset="0"/>
                <a:ea typeface="+mn-ea"/>
                <a:cs typeface="+mn-cs"/>
              </a:rPr>
              <a:t>.  AF may trigger another round of FL operation.</a:t>
            </a:r>
          </a:p>
        </p:txBody>
      </p:sp>
      <p:sp>
        <p:nvSpPr>
          <p:cNvPr id="111" name="TextBox 110">
            <a:extLst>
              <a:ext uri="{FF2B5EF4-FFF2-40B4-BE49-F238E27FC236}">
                <a16:creationId xmlns:a16="http://schemas.microsoft.com/office/drawing/2014/main" id="{0E7C0596-9AC6-A3B7-11FE-19C45B0745C0}"/>
              </a:ext>
            </a:extLst>
          </p:cNvPr>
          <p:cNvSpPr txBox="1"/>
          <p:nvPr/>
        </p:nvSpPr>
        <p:spPr>
          <a:xfrm>
            <a:off x="16968049" y="11841633"/>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AF </a:t>
            </a:r>
          </a:p>
        </p:txBody>
      </p:sp>
      <p:sp>
        <p:nvSpPr>
          <p:cNvPr id="112" name="TextBox 111">
            <a:extLst>
              <a:ext uri="{FF2B5EF4-FFF2-40B4-BE49-F238E27FC236}">
                <a16:creationId xmlns:a16="http://schemas.microsoft.com/office/drawing/2014/main" id="{35A52B76-A3AD-099B-6DAE-92B57BA367BA}"/>
              </a:ext>
            </a:extLst>
          </p:cNvPr>
          <p:cNvSpPr txBox="1"/>
          <p:nvPr/>
        </p:nvSpPr>
        <p:spPr>
          <a:xfrm>
            <a:off x="20148297" y="11884530"/>
            <a:ext cx="2365662" cy="520399"/>
          </a:xfrm>
          <a:prstGeom prst="rect">
            <a:avLst/>
          </a:prstGeom>
          <a:noFill/>
        </p:spPr>
        <p:txBody>
          <a:bodyPr wrap="square" rtlCol="0">
            <a:spAutoFit/>
          </a:bodyPr>
          <a:lstStyle/>
          <a:p>
            <a:pPr defTabSz="1828800" hangingPunct="1">
              <a:lnSpc>
                <a:spcPts val="3200"/>
              </a:lnSpc>
            </a:pPr>
            <a:r>
              <a:rPr lang="en-US" sz="3600" b="0" kern="1200" dirty="0">
                <a:solidFill>
                  <a:prstClr val="black"/>
                </a:solidFill>
                <a:latin typeface="Abadi" panose="020B0604020104020204" pitchFamily="34" charset="0"/>
                <a:ea typeface="+mn-ea"/>
                <a:cs typeface="+mn-cs"/>
              </a:rPr>
              <a:t>None </a:t>
            </a:r>
          </a:p>
        </p:txBody>
      </p:sp>
      <p:sp>
        <p:nvSpPr>
          <p:cNvPr id="4" name="TextBox 3">
            <a:extLst>
              <a:ext uri="{FF2B5EF4-FFF2-40B4-BE49-F238E27FC236}">
                <a16:creationId xmlns:a16="http://schemas.microsoft.com/office/drawing/2014/main" id="{1327FFD7-145D-A175-1242-C92AB1385114}"/>
              </a:ext>
            </a:extLst>
          </p:cNvPr>
          <p:cNvSpPr txBox="1"/>
          <p:nvPr/>
        </p:nvSpPr>
        <p:spPr>
          <a:xfrm>
            <a:off x="19513925" y="8976682"/>
            <a:ext cx="4371354" cy="1634422"/>
          </a:xfrm>
          <a:prstGeom prst="rect">
            <a:avLst/>
          </a:prstGeom>
          <a:noFill/>
        </p:spPr>
        <p:txBody>
          <a:bodyPr wrap="square" rtlCol="0">
            <a:spAutoFit/>
          </a:bodyPr>
          <a:lstStyle/>
          <a:p>
            <a:pPr algn="l" defTabSz="1828800" hangingPunct="1">
              <a:lnSpc>
                <a:spcPts val="2400"/>
              </a:lnSpc>
            </a:pPr>
            <a:r>
              <a:rPr lang="en-US" sz="2400" b="0" kern="1200" dirty="0">
                <a:solidFill>
                  <a:prstClr val="black"/>
                </a:solidFill>
                <a:latin typeface="Abadi" panose="020B0604020104020204" pitchFamily="34" charset="0"/>
                <a:ea typeface="+mn-ea"/>
                <a:cs typeface="+mn-cs"/>
              </a:rPr>
              <a:t>NF selection and performing local training (e.g. at NWDAF) by referring to the specified KPI.  UE’s local training is at application layer. </a:t>
            </a:r>
          </a:p>
        </p:txBody>
      </p:sp>
      <p:cxnSp>
        <p:nvCxnSpPr>
          <p:cNvPr id="13" name="Straight Arrow Connector 12">
            <a:extLst>
              <a:ext uri="{FF2B5EF4-FFF2-40B4-BE49-F238E27FC236}">
                <a16:creationId xmlns:a16="http://schemas.microsoft.com/office/drawing/2014/main" id="{834920A4-F8D6-83FD-527D-17DD800DF67E}"/>
              </a:ext>
            </a:extLst>
          </p:cNvPr>
          <p:cNvCxnSpPr>
            <a:cxnSpLocks/>
            <a:endCxn id="28" idx="0"/>
          </p:cNvCxnSpPr>
          <p:nvPr/>
        </p:nvCxnSpPr>
        <p:spPr>
          <a:xfrm flipH="1">
            <a:off x="2010347" y="4089397"/>
            <a:ext cx="1809814" cy="5192498"/>
          </a:xfrm>
          <a:prstGeom prst="straightConnector1">
            <a:avLst/>
          </a:prstGeom>
          <a:ln w="28575">
            <a:solidFill>
              <a:schemeClr val="accent2">
                <a:lumMod val="50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FBEBA61-B14D-691C-7563-CCCB6B449599}"/>
              </a:ext>
            </a:extLst>
          </p:cNvPr>
          <p:cNvSpPr txBox="1"/>
          <p:nvPr/>
        </p:nvSpPr>
        <p:spPr>
          <a:xfrm>
            <a:off x="280354" y="9989575"/>
            <a:ext cx="638316" cy="646331"/>
          </a:xfrm>
          <a:prstGeom prst="rect">
            <a:avLst/>
          </a:prstGeom>
          <a:noFill/>
        </p:spPr>
        <p:txBody>
          <a:bodyPr wrap="none" rtlCol="0">
            <a:spAutoFit/>
          </a:bodyPr>
          <a:lstStyle/>
          <a:p>
            <a:pPr algn="l" defTabSz="1828800" hangingPunct="1"/>
            <a:r>
              <a:rPr lang="en-US" sz="3600" kern="1200" dirty="0">
                <a:solidFill>
                  <a:prstClr val="black"/>
                </a:solidFill>
                <a:latin typeface="Abadi" panose="020B0604020104020204" pitchFamily="34" charset="0"/>
                <a:ea typeface="+mn-ea"/>
                <a:cs typeface="+mn-cs"/>
              </a:rPr>
              <a:t>3”</a:t>
            </a:r>
          </a:p>
        </p:txBody>
      </p:sp>
      <p:sp>
        <p:nvSpPr>
          <p:cNvPr id="19" name="Oval 18">
            <a:extLst>
              <a:ext uri="{FF2B5EF4-FFF2-40B4-BE49-F238E27FC236}">
                <a16:creationId xmlns:a16="http://schemas.microsoft.com/office/drawing/2014/main" id="{5717EDB9-5523-A955-3983-B58EC59CF52B}"/>
              </a:ext>
            </a:extLst>
          </p:cNvPr>
          <p:cNvSpPr/>
          <p:nvPr/>
        </p:nvSpPr>
        <p:spPr>
          <a:xfrm>
            <a:off x="1186899" y="4234305"/>
            <a:ext cx="931186" cy="929446"/>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1828800" hangingPunct="1"/>
            <a:endParaRPr lang="en-US" sz="2800" kern="1200" dirty="0">
              <a:solidFill>
                <a:prstClr val="black"/>
              </a:solidFill>
              <a:latin typeface="Abadi" panose="020B0604020104020204" pitchFamily="34" charset="0"/>
            </a:endParaRPr>
          </a:p>
        </p:txBody>
      </p:sp>
      <p:sp>
        <p:nvSpPr>
          <p:cNvPr id="20" name="TextBox 19">
            <a:extLst>
              <a:ext uri="{FF2B5EF4-FFF2-40B4-BE49-F238E27FC236}">
                <a16:creationId xmlns:a16="http://schemas.microsoft.com/office/drawing/2014/main" id="{5C78639A-5136-618B-F64C-34C218856663}"/>
              </a:ext>
            </a:extLst>
          </p:cNvPr>
          <p:cNvSpPr txBox="1"/>
          <p:nvPr/>
        </p:nvSpPr>
        <p:spPr>
          <a:xfrm>
            <a:off x="1241920" y="4347211"/>
            <a:ext cx="458780" cy="646331"/>
          </a:xfrm>
          <a:prstGeom prst="rect">
            <a:avLst/>
          </a:prstGeom>
          <a:noFill/>
        </p:spPr>
        <p:txBody>
          <a:bodyPr wrap="none" rtlCol="0">
            <a:spAutoFit/>
          </a:bodyPr>
          <a:lstStyle/>
          <a:p>
            <a:pPr algn="l" defTabSz="1828800" hangingPunct="1"/>
            <a:r>
              <a:rPr lang="en-US" sz="3600" kern="1200" dirty="0">
                <a:solidFill>
                  <a:prstClr val="black"/>
                </a:solidFill>
                <a:latin typeface="Abadi" panose="020B0604020104020204" pitchFamily="34" charset="0"/>
                <a:ea typeface="+mn-ea"/>
                <a:cs typeface="+mn-cs"/>
              </a:rPr>
              <a:t>3</a:t>
            </a:r>
          </a:p>
        </p:txBody>
      </p:sp>
      <p:sp>
        <p:nvSpPr>
          <p:cNvPr id="22" name="TextBox 21">
            <a:extLst>
              <a:ext uri="{FF2B5EF4-FFF2-40B4-BE49-F238E27FC236}">
                <a16:creationId xmlns:a16="http://schemas.microsoft.com/office/drawing/2014/main" id="{7358CB74-6B74-EC54-4E94-CFBDFFFFD95E}"/>
              </a:ext>
            </a:extLst>
          </p:cNvPr>
          <p:cNvSpPr txBox="1"/>
          <p:nvPr/>
        </p:nvSpPr>
        <p:spPr>
          <a:xfrm>
            <a:off x="268525" y="12163931"/>
            <a:ext cx="7455887" cy="646331"/>
          </a:xfrm>
          <a:prstGeom prst="rect">
            <a:avLst/>
          </a:prstGeom>
          <a:solidFill>
            <a:schemeClr val="accent2">
              <a:lumMod val="20000"/>
              <a:lumOff val="80000"/>
            </a:schemeClr>
          </a:solidFill>
          <a:effectLst>
            <a:glow rad="101600">
              <a:schemeClr val="accent2">
                <a:satMod val="175000"/>
                <a:alpha val="40000"/>
              </a:schemeClr>
            </a:glow>
          </a:effectLst>
        </p:spPr>
        <p:txBody>
          <a:bodyPr wrap="none" rtlCol="0">
            <a:spAutoFit/>
          </a:bodyPr>
          <a:lstStyle/>
          <a:p>
            <a:pPr algn="l" defTabSz="1828800" hangingPunct="1"/>
            <a:r>
              <a:rPr lang="en-US" sz="2800" kern="1200" dirty="0" err="1">
                <a:solidFill>
                  <a:prstClr val="black"/>
                </a:solidFill>
                <a:latin typeface="Abadi" panose="020B0604020104020204" pitchFamily="34" charset="0"/>
                <a:ea typeface="+mn-ea"/>
                <a:cs typeface="+mn-cs"/>
              </a:rPr>
              <a:t>QoE</a:t>
            </a:r>
            <a:r>
              <a:rPr lang="en-US" sz="2800" b="0" kern="1200" dirty="0">
                <a:solidFill>
                  <a:prstClr val="black"/>
                </a:solidFill>
                <a:latin typeface="Abadi" panose="020B0604020104020204" pitchFamily="34" charset="0"/>
                <a:ea typeface="+mn-ea"/>
                <a:cs typeface="+mn-cs"/>
              </a:rPr>
              <a:t> = </a:t>
            </a:r>
            <a:r>
              <a:rPr lang="en-US" sz="3600" b="0" kern="1200" dirty="0">
                <a:solidFill>
                  <a:prstClr val="black"/>
                </a:solidFill>
                <a:latin typeface="Abadi" panose="020B0604020104020204" pitchFamily="34" charset="0"/>
                <a:ea typeface="+mn-ea"/>
                <a:cs typeface="+mn-cs"/>
              </a:rPr>
              <a:t>f</a:t>
            </a:r>
            <a:r>
              <a:rPr lang="en-US" sz="2800" b="0" kern="1200" dirty="0">
                <a:solidFill>
                  <a:prstClr val="black"/>
                </a:solidFill>
                <a:latin typeface="Abadi" panose="020B0604020104020204" pitchFamily="34" charset="0"/>
                <a:ea typeface="+mn-ea"/>
                <a:cs typeface="+mn-cs"/>
              </a:rPr>
              <a:t>(KPI</a:t>
            </a:r>
            <a:r>
              <a:rPr lang="en-US" sz="2800" b="0" kern="1200" baseline="-25000" dirty="0">
                <a:solidFill>
                  <a:prstClr val="black"/>
                </a:solidFill>
                <a:latin typeface="Abadi" panose="020B0604020104020204" pitchFamily="34" charset="0"/>
                <a:ea typeface="+mn-ea"/>
                <a:cs typeface="+mn-cs"/>
              </a:rPr>
              <a:t>1</a:t>
            </a:r>
            <a:r>
              <a:rPr lang="en-US" sz="2800" b="0" kern="1200" dirty="0">
                <a:solidFill>
                  <a:prstClr val="black"/>
                </a:solidFill>
                <a:latin typeface="Abadi" panose="020B0604020104020204" pitchFamily="34" charset="0"/>
                <a:ea typeface="+mn-ea"/>
                <a:cs typeface="+mn-cs"/>
              </a:rPr>
              <a:t>(QoS</a:t>
            </a:r>
            <a:r>
              <a:rPr lang="en-US" sz="2800" b="0" kern="1200" baseline="-25000" dirty="0">
                <a:solidFill>
                  <a:prstClr val="black"/>
                </a:solidFill>
                <a:latin typeface="Abadi" panose="020B0604020104020204" pitchFamily="34" charset="0"/>
                <a:ea typeface="+mn-ea"/>
                <a:cs typeface="+mn-cs"/>
              </a:rPr>
              <a:t>1</a:t>
            </a:r>
            <a:r>
              <a:rPr lang="en-US" sz="2800" b="0" kern="1200" dirty="0">
                <a:solidFill>
                  <a:prstClr val="black"/>
                </a:solidFill>
                <a:latin typeface="Abadi" panose="020B0604020104020204" pitchFamily="34" charset="0"/>
                <a:ea typeface="+mn-ea"/>
                <a:cs typeface="+mn-cs"/>
              </a:rPr>
              <a:t>), KPI</a:t>
            </a:r>
            <a:r>
              <a:rPr lang="en-US" sz="2800" b="0" kern="1200" baseline="-25000" dirty="0">
                <a:solidFill>
                  <a:prstClr val="black"/>
                </a:solidFill>
                <a:latin typeface="Abadi" panose="020B0604020104020204" pitchFamily="34" charset="0"/>
                <a:ea typeface="+mn-ea"/>
                <a:cs typeface="+mn-cs"/>
              </a:rPr>
              <a:t>2</a:t>
            </a:r>
            <a:r>
              <a:rPr lang="en-US" sz="2800" b="0" kern="1200" dirty="0">
                <a:solidFill>
                  <a:prstClr val="black"/>
                </a:solidFill>
                <a:latin typeface="Abadi" panose="020B0604020104020204" pitchFamily="34" charset="0"/>
                <a:ea typeface="+mn-ea"/>
                <a:cs typeface="+mn-cs"/>
              </a:rPr>
              <a:t>(QoS</a:t>
            </a:r>
            <a:r>
              <a:rPr lang="en-US" sz="2800" b="0" kern="1200" baseline="-25000" dirty="0">
                <a:solidFill>
                  <a:prstClr val="black"/>
                </a:solidFill>
                <a:latin typeface="Abadi" panose="020B0604020104020204" pitchFamily="34" charset="0"/>
                <a:ea typeface="+mn-ea"/>
                <a:cs typeface="+mn-cs"/>
              </a:rPr>
              <a:t>2</a:t>
            </a:r>
            <a:r>
              <a:rPr lang="en-US" sz="2800" b="0" kern="1200" dirty="0">
                <a:solidFill>
                  <a:prstClr val="black"/>
                </a:solidFill>
                <a:latin typeface="Abadi" panose="020B0604020104020204" pitchFamily="34" charset="0"/>
                <a:ea typeface="+mn-ea"/>
                <a:cs typeface="+mn-cs"/>
              </a:rPr>
              <a:t>), …, </a:t>
            </a:r>
            <a:r>
              <a:rPr lang="en-US" sz="2800" b="0" kern="1200" dirty="0" err="1">
                <a:solidFill>
                  <a:prstClr val="black"/>
                </a:solidFill>
                <a:latin typeface="Abadi" panose="020B0604020104020204" pitchFamily="34" charset="0"/>
                <a:ea typeface="+mn-ea"/>
                <a:cs typeface="+mn-cs"/>
              </a:rPr>
              <a:t>KPIn</a:t>
            </a:r>
            <a:r>
              <a:rPr lang="en-US" sz="2800" b="0" kern="1200" dirty="0">
                <a:solidFill>
                  <a:prstClr val="black"/>
                </a:solidFill>
                <a:latin typeface="Abadi" panose="020B0604020104020204" pitchFamily="34" charset="0"/>
                <a:ea typeface="+mn-ea"/>
                <a:cs typeface="+mn-cs"/>
              </a:rPr>
              <a:t>(</a:t>
            </a:r>
            <a:r>
              <a:rPr lang="en-US" sz="2800" b="0" kern="1200" dirty="0" err="1">
                <a:solidFill>
                  <a:prstClr val="black"/>
                </a:solidFill>
                <a:latin typeface="Abadi" panose="020B0604020104020204" pitchFamily="34" charset="0"/>
                <a:ea typeface="+mn-ea"/>
                <a:cs typeface="+mn-cs"/>
              </a:rPr>
              <a:t>QoSn</a:t>
            </a:r>
            <a:r>
              <a:rPr lang="en-US" sz="2800" b="0" kern="1200" dirty="0">
                <a:solidFill>
                  <a:prstClr val="black"/>
                </a:solidFill>
                <a:latin typeface="Abadi" panose="020B0604020104020204" pitchFamily="34" charset="0"/>
                <a:ea typeface="+mn-ea"/>
                <a:cs typeface="+mn-cs"/>
              </a:rPr>
              <a:t>))</a:t>
            </a:r>
          </a:p>
        </p:txBody>
      </p:sp>
      <p:sp>
        <p:nvSpPr>
          <p:cNvPr id="11" name="TextBox 10">
            <a:extLst>
              <a:ext uri="{FF2B5EF4-FFF2-40B4-BE49-F238E27FC236}">
                <a16:creationId xmlns:a16="http://schemas.microsoft.com/office/drawing/2014/main" id="{120738D1-0082-86DA-E645-F53D0A896D69}"/>
              </a:ext>
            </a:extLst>
          </p:cNvPr>
          <p:cNvSpPr txBox="1"/>
          <p:nvPr/>
        </p:nvSpPr>
        <p:spPr>
          <a:xfrm>
            <a:off x="1992180" y="1396097"/>
            <a:ext cx="3177473" cy="584775"/>
          </a:xfrm>
          <a:prstGeom prst="rect">
            <a:avLst/>
          </a:prstGeom>
          <a:solidFill>
            <a:schemeClr val="bg1">
              <a:lumMod val="95000"/>
            </a:schemeClr>
          </a:solidFill>
        </p:spPr>
        <p:txBody>
          <a:bodyPr wrap="none" rtlCol="0">
            <a:spAutoFit/>
          </a:bodyPr>
          <a:lstStyle/>
          <a:p>
            <a:pPr algn="l" defTabSz="1828800" hangingPunct="1"/>
            <a:r>
              <a:rPr lang="en-US" sz="3200" kern="1200" dirty="0">
                <a:solidFill>
                  <a:srgbClr val="4472C4"/>
                </a:solidFill>
                <a:latin typeface="Abadi" panose="020B0604020104020204" pitchFamily="34" charset="0"/>
                <a:ea typeface="+mn-ea"/>
                <a:cs typeface="+mn-cs"/>
              </a:rPr>
              <a:t>KPI =&gt; </a:t>
            </a:r>
            <a:r>
              <a:rPr lang="en-US" sz="3200" kern="1200" dirty="0" err="1">
                <a:solidFill>
                  <a:srgbClr val="4472C4"/>
                </a:solidFill>
                <a:latin typeface="Abadi" panose="020B0604020104020204" pitchFamily="34" charset="0"/>
                <a:ea typeface="+mn-ea"/>
                <a:cs typeface="+mn-cs"/>
              </a:rPr>
              <a:t>QoE</a:t>
            </a:r>
            <a:r>
              <a:rPr lang="en-US" sz="3200" kern="1200" dirty="0">
                <a:solidFill>
                  <a:srgbClr val="4472C4"/>
                </a:solidFill>
                <a:latin typeface="Abadi" panose="020B0604020104020204" pitchFamily="34" charset="0"/>
                <a:ea typeface="+mn-ea"/>
                <a:cs typeface="+mn-cs"/>
              </a:rPr>
              <a:t> (KQI)</a:t>
            </a:r>
          </a:p>
        </p:txBody>
      </p:sp>
    </p:spTree>
    <p:extLst>
      <p:ext uri="{BB962C8B-B14F-4D97-AF65-F5344CB8AC3E}">
        <p14:creationId xmlns:p14="http://schemas.microsoft.com/office/powerpoint/2010/main" val="415314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922BF-6A57-49B2-0E84-192EE665D295}"/>
              </a:ext>
            </a:extLst>
          </p:cNvPr>
          <p:cNvSpPr>
            <a:spLocks noGrp="1"/>
          </p:cNvSpPr>
          <p:nvPr>
            <p:ph type="title"/>
          </p:nvPr>
        </p:nvSpPr>
        <p:spPr/>
        <p:txBody>
          <a:bodyPr/>
          <a:lstStyle/>
          <a:p>
            <a:r>
              <a:rPr lang="en-US" b="1" dirty="0"/>
              <a:t>Benefits for VFL support For QoE Prediction</a:t>
            </a:r>
          </a:p>
        </p:txBody>
      </p:sp>
      <p:sp>
        <p:nvSpPr>
          <p:cNvPr id="3" name="Text Placeholder 2">
            <a:extLst>
              <a:ext uri="{FF2B5EF4-FFF2-40B4-BE49-F238E27FC236}">
                <a16:creationId xmlns:a16="http://schemas.microsoft.com/office/drawing/2014/main" id="{BF7E8F68-0059-B80E-14EF-B4FD8E11F439}"/>
              </a:ext>
            </a:extLst>
          </p:cNvPr>
          <p:cNvSpPr>
            <a:spLocks noGrp="1"/>
          </p:cNvSpPr>
          <p:nvPr>
            <p:ph type="body" sz="quarter" idx="10"/>
          </p:nvPr>
        </p:nvSpPr>
        <p:spPr>
          <a:xfrm>
            <a:off x="608555" y="2714462"/>
            <a:ext cx="22841774" cy="9899465"/>
          </a:xfrm>
        </p:spPr>
        <p:txBody>
          <a:bodyPr/>
          <a:lstStyle/>
          <a:p>
            <a:pPr marL="685800" indent="-685800">
              <a:lnSpc>
                <a:spcPts val="6000"/>
              </a:lnSpc>
              <a:spcAft>
                <a:spcPts val="3600"/>
              </a:spcAft>
              <a:buFont typeface="Wingdings" panose="05000000000000000000" pitchFamily="2" charset="2"/>
              <a:buChar char="ü"/>
            </a:pPr>
            <a:r>
              <a:rPr lang="en-US" dirty="0"/>
              <a:t>Enable QoE prediction with minimum system impacts without any UE impact based on the existing 5GC mechanism</a:t>
            </a:r>
          </a:p>
          <a:p>
            <a:pPr marL="685800" indent="-685800">
              <a:lnSpc>
                <a:spcPts val="6000"/>
              </a:lnSpc>
              <a:spcAft>
                <a:spcPts val="3600"/>
              </a:spcAft>
              <a:buFont typeface="Wingdings" panose="05000000000000000000" pitchFamily="2" charset="2"/>
              <a:buChar char="ü"/>
            </a:pPr>
            <a:r>
              <a:rPr lang="en-US" dirty="0"/>
              <a:t>Provide privacy for both AF and 5GC </a:t>
            </a:r>
            <a:r>
              <a:rPr lang="en-US" dirty="0" err="1"/>
              <a:t>w.r.t.</a:t>
            </a:r>
            <a:r>
              <a:rPr lang="en-US" dirty="0"/>
              <a:t> their training data, label and training model</a:t>
            </a:r>
          </a:p>
        </p:txBody>
      </p:sp>
    </p:spTree>
    <p:extLst>
      <p:ext uri="{BB962C8B-B14F-4D97-AF65-F5344CB8AC3E}">
        <p14:creationId xmlns:p14="http://schemas.microsoft.com/office/powerpoint/2010/main" val="1146315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479CC16-DD45-42C9-0EBB-692D610773D6}"/>
              </a:ext>
            </a:extLst>
          </p:cNvPr>
          <p:cNvSpPr>
            <a:spLocks noGrp="1"/>
          </p:cNvSpPr>
          <p:nvPr>
            <p:ph type="body" sz="quarter" idx="10"/>
          </p:nvPr>
        </p:nvSpPr>
        <p:spPr>
          <a:xfrm>
            <a:off x="7001055" y="3508498"/>
            <a:ext cx="15600784" cy="4067774"/>
          </a:xfrm>
        </p:spPr>
        <p:txBody>
          <a:bodyPr>
            <a:normAutofit/>
          </a:bodyPr>
          <a:lstStyle/>
          <a:p>
            <a:pPr marL="746125" indent="-746125">
              <a:spcAft>
                <a:spcPts val="4800"/>
              </a:spcAft>
              <a:buFont typeface="Wingdings" panose="05000000000000000000" pitchFamily="2" charset="2"/>
              <a:buChar char="q"/>
            </a:pPr>
            <a:r>
              <a:rPr lang="en-US" sz="6000" dirty="0">
                <a:solidFill>
                  <a:srgbClr val="046A38"/>
                </a:solidFill>
              </a:rPr>
              <a:t>VFL Use Case#2: Leveraging Intra-5GC VFL to support Signaling Storm </a:t>
            </a:r>
          </a:p>
        </p:txBody>
      </p:sp>
      <p:grpSp>
        <p:nvGrpSpPr>
          <p:cNvPr id="16" name="Group 15">
            <a:extLst>
              <a:ext uri="{FF2B5EF4-FFF2-40B4-BE49-F238E27FC236}">
                <a16:creationId xmlns:a16="http://schemas.microsoft.com/office/drawing/2014/main" id="{6A585909-D090-56B1-6EB9-6149712478F0}"/>
              </a:ext>
            </a:extLst>
          </p:cNvPr>
          <p:cNvGrpSpPr/>
          <p:nvPr/>
        </p:nvGrpSpPr>
        <p:grpSpPr>
          <a:xfrm>
            <a:off x="1387492" y="1750978"/>
            <a:ext cx="4760389" cy="7645941"/>
            <a:chOff x="1387492" y="1750978"/>
            <a:chExt cx="4760389" cy="7645941"/>
          </a:xfrm>
        </p:grpSpPr>
        <p:pic>
          <p:nvPicPr>
            <p:cNvPr id="5" name="Picture 4">
              <a:extLst>
                <a:ext uri="{FF2B5EF4-FFF2-40B4-BE49-F238E27FC236}">
                  <a16:creationId xmlns:a16="http://schemas.microsoft.com/office/drawing/2014/main" id="{89025375-E278-3910-EF1F-DC2526F09821}"/>
                </a:ext>
              </a:extLst>
            </p:cNvPr>
            <p:cNvPicPr>
              <a:picLocks noChangeAspect="1"/>
            </p:cNvPicPr>
            <p:nvPr/>
          </p:nvPicPr>
          <p:blipFill>
            <a:blip r:embed="rId2"/>
            <a:stretch>
              <a:fillRect/>
            </a:stretch>
          </p:blipFill>
          <p:spPr>
            <a:xfrm>
              <a:off x="1387492" y="1750978"/>
              <a:ext cx="4760389" cy="7645941"/>
            </a:xfrm>
            <a:prstGeom prst="rect">
              <a:avLst/>
            </a:prstGeom>
          </p:spPr>
        </p:pic>
        <p:grpSp>
          <p:nvGrpSpPr>
            <p:cNvPr id="9" name="Group 8">
              <a:extLst>
                <a:ext uri="{FF2B5EF4-FFF2-40B4-BE49-F238E27FC236}">
                  <a16:creationId xmlns:a16="http://schemas.microsoft.com/office/drawing/2014/main" id="{CFD105E1-6342-D7D0-A0BA-CA56ED623AC2}"/>
                </a:ext>
              </a:extLst>
            </p:cNvPr>
            <p:cNvGrpSpPr/>
            <p:nvPr/>
          </p:nvGrpSpPr>
          <p:grpSpPr>
            <a:xfrm>
              <a:off x="2982455" y="3224355"/>
              <a:ext cx="1570461" cy="343963"/>
              <a:chOff x="14087765" y="9396919"/>
              <a:chExt cx="1570461" cy="343963"/>
            </a:xfrm>
          </p:grpSpPr>
          <p:pic>
            <p:nvPicPr>
              <p:cNvPr id="7" name="Picture 6">
                <a:extLst>
                  <a:ext uri="{FF2B5EF4-FFF2-40B4-BE49-F238E27FC236}">
                    <a16:creationId xmlns:a16="http://schemas.microsoft.com/office/drawing/2014/main" id="{D642FC98-7321-1F29-673E-7E347C2F7E8E}"/>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8" name="TextBox 7">
                <a:extLst>
                  <a:ext uri="{FF2B5EF4-FFF2-40B4-BE49-F238E27FC236}">
                    <a16:creationId xmlns:a16="http://schemas.microsoft.com/office/drawing/2014/main" id="{99435EF5-EA06-9A04-C5F2-084E4CFD19B5}"/>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0" name="Group 9">
              <a:extLst>
                <a:ext uri="{FF2B5EF4-FFF2-40B4-BE49-F238E27FC236}">
                  <a16:creationId xmlns:a16="http://schemas.microsoft.com/office/drawing/2014/main" id="{0C59A083-F634-A517-FF05-F836A4BE818F}"/>
                </a:ext>
              </a:extLst>
            </p:cNvPr>
            <p:cNvGrpSpPr/>
            <p:nvPr/>
          </p:nvGrpSpPr>
          <p:grpSpPr>
            <a:xfrm>
              <a:off x="1564394" y="5907662"/>
              <a:ext cx="1570461" cy="343963"/>
              <a:chOff x="14087765" y="9396919"/>
              <a:chExt cx="1570461" cy="343963"/>
            </a:xfrm>
          </p:grpSpPr>
          <p:pic>
            <p:nvPicPr>
              <p:cNvPr id="11" name="Picture 10">
                <a:extLst>
                  <a:ext uri="{FF2B5EF4-FFF2-40B4-BE49-F238E27FC236}">
                    <a16:creationId xmlns:a16="http://schemas.microsoft.com/office/drawing/2014/main" id="{293B5B41-935F-B786-FB22-B2B508E904B2}"/>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2" name="TextBox 11">
                <a:extLst>
                  <a:ext uri="{FF2B5EF4-FFF2-40B4-BE49-F238E27FC236}">
                    <a16:creationId xmlns:a16="http://schemas.microsoft.com/office/drawing/2014/main" id="{708D0DA7-AF3E-68AA-2CBE-B9BC28FB358B}"/>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nvGrpSpPr>
            <p:cNvPr id="13" name="Group 12">
              <a:extLst>
                <a:ext uri="{FF2B5EF4-FFF2-40B4-BE49-F238E27FC236}">
                  <a16:creationId xmlns:a16="http://schemas.microsoft.com/office/drawing/2014/main" id="{3CBDF0F3-7EC5-B174-793C-9B98AD13208A}"/>
                </a:ext>
              </a:extLst>
            </p:cNvPr>
            <p:cNvGrpSpPr/>
            <p:nvPr/>
          </p:nvGrpSpPr>
          <p:grpSpPr>
            <a:xfrm>
              <a:off x="4282365" y="5888320"/>
              <a:ext cx="1570461" cy="343963"/>
              <a:chOff x="14087765" y="9396919"/>
              <a:chExt cx="1570461" cy="343963"/>
            </a:xfrm>
          </p:grpSpPr>
          <p:pic>
            <p:nvPicPr>
              <p:cNvPr id="14" name="Picture 13">
                <a:extLst>
                  <a:ext uri="{FF2B5EF4-FFF2-40B4-BE49-F238E27FC236}">
                    <a16:creationId xmlns:a16="http://schemas.microsoft.com/office/drawing/2014/main" id="{C4810E86-0774-3F9D-0511-F5934E1A7170}"/>
                  </a:ext>
                </a:extLst>
              </p:cNvPr>
              <p:cNvPicPr>
                <a:picLocks noChangeAspect="1"/>
              </p:cNvPicPr>
              <p:nvPr/>
            </p:nvPicPr>
            <p:blipFill>
              <a:blip r:embed="rId3"/>
              <a:stretch>
                <a:fillRect/>
              </a:stretch>
            </p:blipFill>
            <p:spPr>
              <a:xfrm>
                <a:off x="14087765" y="9396919"/>
                <a:ext cx="1570461" cy="343963"/>
              </a:xfrm>
              <a:prstGeom prst="rect">
                <a:avLst/>
              </a:prstGeom>
            </p:spPr>
          </p:pic>
          <p:sp>
            <p:nvSpPr>
              <p:cNvPr id="15" name="TextBox 14">
                <a:extLst>
                  <a:ext uri="{FF2B5EF4-FFF2-40B4-BE49-F238E27FC236}">
                    <a16:creationId xmlns:a16="http://schemas.microsoft.com/office/drawing/2014/main" id="{6BFD543E-3953-13D9-7605-3EE68AD9AE68}"/>
                  </a:ext>
                </a:extLst>
              </p:cNvPr>
              <p:cNvSpPr txBox="1"/>
              <p:nvPr/>
            </p:nvSpPr>
            <p:spPr>
              <a:xfrm>
                <a:off x="14305532" y="9422846"/>
                <a:ext cx="1134926" cy="3180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1400" b="1" i="0" u="none" strike="noStrike" cap="none" spc="0" normalizeH="0" baseline="0" dirty="0">
                    <a:ln>
                      <a:noFill/>
                    </a:ln>
                    <a:solidFill>
                      <a:schemeClr val="bg1"/>
                    </a:solidFill>
                    <a:effectLst/>
                    <a:uFillTx/>
                    <a:latin typeface="Helvetica Neue"/>
                    <a:ea typeface="Helvetica Neue"/>
                    <a:cs typeface="Helvetica Neue"/>
                    <a:sym typeface="Helvetica Neue"/>
                  </a:rPr>
                  <a:t>Local Model</a:t>
                </a:r>
              </a:p>
            </p:txBody>
          </p:sp>
        </p:grpSp>
      </p:grpSp>
    </p:spTree>
    <p:extLst>
      <p:ext uri="{BB962C8B-B14F-4D97-AF65-F5344CB8AC3E}">
        <p14:creationId xmlns:p14="http://schemas.microsoft.com/office/powerpoint/2010/main" val="2373326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Rounded Corners 138">
            <a:extLst>
              <a:ext uri="{FF2B5EF4-FFF2-40B4-BE49-F238E27FC236}">
                <a16:creationId xmlns:a16="http://schemas.microsoft.com/office/drawing/2014/main" id="{E63B1C99-8265-8E5F-DEA1-98D6174C7493}"/>
              </a:ext>
            </a:extLst>
          </p:cNvPr>
          <p:cNvSpPr/>
          <p:nvPr/>
        </p:nvSpPr>
        <p:spPr>
          <a:xfrm rot="10800000" flipV="1">
            <a:off x="12491564" y="10479095"/>
            <a:ext cx="8257337" cy="130638"/>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Hexagon 101">
            <a:extLst>
              <a:ext uri="{FF2B5EF4-FFF2-40B4-BE49-F238E27FC236}">
                <a16:creationId xmlns:a16="http://schemas.microsoft.com/office/drawing/2014/main" id="{CC61F7BB-A022-F853-0788-CAE2DA737A52}"/>
              </a:ext>
            </a:extLst>
          </p:cNvPr>
          <p:cNvSpPr/>
          <p:nvPr/>
        </p:nvSpPr>
        <p:spPr>
          <a:xfrm>
            <a:off x="14034998" y="9573967"/>
            <a:ext cx="2121414" cy="1616696"/>
          </a:xfrm>
          <a:prstGeom prst="hexagon">
            <a:avLst/>
          </a:prstGeom>
          <a:solidFill>
            <a:srgbClr val="009999"/>
          </a:solidFill>
          <a:ln w="12700" cap="flat">
            <a:solidFill>
              <a:srgbClr val="00B0F0"/>
            </a:solidFill>
            <a:miter lim="400000"/>
          </a:ln>
          <a:effectLst>
            <a:glow rad="228600">
              <a:schemeClr val="accent6">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TextBox 104">
            <a:extLst>
              <a:ext uri="{FF2B5EF4-FFF2-40B4-BE49-F238E27FC236}">
                <a16:creationId xmlns:a16="http://schemas.microsoft.com/office/drawing/2014/main" id="{89CF4D35-A4E1-A06B-E442-22C2AF9043E8}"/>
              </a:ext>
            </a:extLst>
          </p:cNvPr>
          <p:cNvSpPr txBox="1"/>
          <p:nvPr/>
        </p:nvSpPr>
        <p:spPr>
          <a:xfrm>
            <a:off x="14649824" y="10146353"/>
            <a:ext cx="771045"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RAN</a:t>
            </a:r>
          </a:p>
        </p:txBody>
      </p:sp>
      <p:sp>
        <p:nvSpPr>
          <p:cNvPr id="137" name="Rectangle: Rounded Corners 136">
            <a:extLst>
              <a:ext uri="{FF2B5EF4-FFF2-40B4-BE49-F238E27FC236}">
                <a16:creationId xmlns:a16="http://schemas.microsoft.com/office/drawing/2014/main" id="{C500584C-C5DA-B6DF-2437-F2F3C12B3669}"/>
              </a:ext>
            </a:extLst>
          </p:cNvPr>
          <p:cNvSpPr/>
          <p:nvPr/>
        </p:nvSpPr>
        <p:spPr>
          <a:xfrm rot="5400000">
            <a:off x="14546129" y="8992973"/>
            <a:ext cx="1027103"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Rectangle: Rounded Corners 137">
            <a:extLst>
              <a:ext uri="{FF2B5EF4-FFF2-40B4-BE49-F238E27FC236}">
                <a16:creationId xmlns:a16="http://schemas.microsoft.com/office/drawing/2014/main" id="{2551DB8F-D24D-FDEF-9899-646684CA6B8F}"/>
              </a:ext>
            </a:extLst>
          </p:cNvPr>
          <p:cNvSpPr/>
          <p:nvPr/>
        </p:nvSpPr>
        <p:spPr>
          <a:xfrm rot="8500890">
            <a:off x="12182978" y="9453400"/>
            <a:ext cx="3122359" cy="89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Rectangle: Rounded Corners 109">
            <a:extLst>
              <a:ext uri="{FF2B5EF4-FFF2-40B4-BE49-F238E27FC236}">
                <a16:creationId xmlns:a16="http://schemas.microsoft.com/office/drawing/2014/main" id="{C9918863-8B6C-F70A-E22B-48202E370D9D}"/>
              </a:ext>
            </a:extLst>
          </p:cNvPr>
          <p:cNvSpPr/>
          <p:nvPr/>
        </p:nvSpPr>
        <p:spPr>
          <a:xfrm rot="5400000">
            <a:off x="10347454" y="6336872"/>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Rectangle: Rounded Corners 112">
            <a:extLst>
              <a:ext uri="{FF2B5EF4-FFF2-40B4-BE49-F238E27FC236}">
                <a16:creationId xmlns:a16="http://schemas.microsoft.com/office/drawing/2014/main" id="{09B5DE5F-86B5-FBC3-761F-A9605EA569F8}"/>
              </a:ext>
            </a:extLst>
          </p:cNvPr>
          <p:cNvSpPr/>
          <p:nvPr/>
        </p:nvSpPr>
        <p:spPr>
          <a:xfrm rot="5400000">
            <a:off x="22767197" y="6271556"/>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Rectangle: Rounded Corners 113">
            <a:extLst>
              <a:ext uri="{FF2B5EF4-FFF2-40B4-BE49-F238E27FC236}">
                <a16:creationId xmlns:a16="http://schemas.microsoft.com/office/drawing/2014/main" id="{AC1B00A2-8EC7-91C7-B12F-168A22237BFC}"/>
              </a:ext>
            </a:extLst>
          </p:cNvPr>
          <p:cNvSpPr/>
          <p:nvPr/>
        </p:nvSpPr>
        <p:spPr>
          <a:xfrm rot="5400000">
            <a:off x="19739184" y="6271556"/>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Rectangle: Rounded Corners 114">
            <a:extLst>
              <a:ext uri="{FF2B5EF4-FFF2-40B4-BE49-F238E27FC236}">
                <a16:creationId xmlns:a16="http://schemas.microsoft.com/office/drawing/2014/main" id="{B9AAFDB1-20B4-6DA5-A928-D8BD5E312A20}"/>
              </a:ext>
            </a:extLst>
          </p:cNvPr>
          <p:cNvSpPr/>
          <p:nvPr/>
        </p:nvSpPr>
        <p:spPr>
          <a:xfrm rot="5400000">
            <a:off x="16483551" y="6293909"/>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Rectangle: Rounded Corners 115">
            <a:extLst>
              <a:ext uri="{FF2B5EF4-FFF2-40B4-BE49-F238E27FC236}">
                <a16:creationId xmlns:a16="http://schemas.microsoft.com/office/drawing/2014/main" id="{5BF6F92E-95FC-3DF7-5EF7-4A6179ED9501}"/>
              </a:ext>
            </a:extLst>
          </p:cNvPr>
          <p:cNvSpPr/>
          <p:nvPr/>
        </p:nvSpPr>
        <p:spPr>
          <a:xfrm rot="5400000">
            <a:off x="13571241" y="6316482"/>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Title 3">
            <a:extLst>
              <a:ext uri="{FF2B5EF4-FFF2-40B4-BE49-F238E27FC236}">
                <a16:creationId xmlns:a16="http://schemas.microsoft.com/office/drawing/2014/main" id="{F7B0BFBB-5C7D-56B1-2775-961458355E28}"/>
              </a:ext>
            </a:extLst>
          </p:cNvPr>
          <p:cNvSpPr>
            <a:spLocks noGrp="1"/>
          </p:cNvSpPr>
          <p:nvPr>
            <p:ph type="title"/>
          </p:nvPr>
        </p:nvSpPr>
        <p:spPr>
          <a:xfrm>
            <a:off x="449934" y="366269"/>
            <a:ext cx="23172066" cy="1027103"/>
          </a:xfrm>
        </p:spPr>
        <p:txBody>
          <a:bodyPr/>
          <a:lstStyle/>
          <a:p>
            <a:r>
              <a:rPr lang="en-US" dirty="0"/>
              <a:t>5G Core SBA Architecture </a:t>
            </a:r>
            <a:r>
              <a:rPr lang="en-US" dirty="0" err="1"/>
              <a:t>w.r.t.</a:t>
            </a:r>
            <a:r>
              <a:rPr lang="en-US" dirty="0"/>
              <a:t> NWDAF  </a:t>
            </a:r>
          </a:p>
        </p:txBody>
      </p:sp>
      <p:pic>
        <p:nvPicPr>
          <p:cNvPr id="6" name="Picture 5">
            <a:extLst>
              <a:ext uri="{FF2B5EF4-FFF2-40B4-BE49-F238E27FC236}">
                <a16:creationId xmlns:a16="http://schemas.microsoft.com/office/drawing/2014/main" id="{B5A0A0A7-600A-523E-D835-632FC11AE3BD}"/>
              </a:ext>
            </a:extLst>
          </p:cNvPr>
          <p:cNvPicPr>
            <a:picLocks noChangeAspect="1"/>
          </p:cNvPicPr>
          <p:nvPr/>
        </p:nvPicPr>
        <p:blipFill>
          <a:blip r:embed="rId2"/>
          <a:stretch>
            <a:fillRect/>
          </a:stretch>
        </p:blipFill>
        <p:spPr>
          <a:xfrm>
            <a:off x="296950" y="2457488"/>
            <a:ext cx="8733509" cy="4702777"/>
          </a:xfrm>
          <a:prstGeom prst="rect">
            <a:avLst/>
          </a:prstGeom>
        </p:spPr>
      </p:pic>
      <p:pic>
        <p:nvPicPr>
          <p:cNvPr id="10" name="Picture 9">
            <a:extLst>
              <a:ext uri="{FF2B5EF4-FFF2-40B4-BE49-F238E27FC236}">
                <a16:creationId xmlns:a16="http://schemas.microsoft.com/office/drawing/2014/main" id="{CB5C30E0-C6FC-38C2-CB52-D7E05FA8FC84}"/>
              </a:ext>
            </a:extLst>
          </p:cNvPr>
          <p:cNvPicPr>
            <a:picLocks noChangeAspect="1"/>
          </p:cNvPicPr>
          <p:nvPr/>
        </p:nvPicPr>
        <p:blipFill>
          <a:blip r:embed="rId3"/>
          <a:stretch>
            <a:fillRect/>
          </a:stretch>
        </p:blipFill>
        <p:spPr>
          <a:xfrm>
            <a:off x="462281" y="7856653"/>
            <a:ext cx="8773079" cy="4376206"/>
          </a:xfrm>
          <a:prstGeom prst="rect">
            <a:avLst/>
          </a:prstGeom>
        </p:spPr>
      </p:pic>
      <p:grpSp>
        <p:nvGrpSpPr>
          <p:cNvPr id="13" name="Group 12">
            <a:extLst>
              <a:ext uri="{FF2B5EF4-FFF2-40B4-BE49-F238E27FC236}">
                <a16:creationId xmlns:a16="http://schemas.microsoft.com/office/drawing/2014/main" id="{092320D9-890F-E55B-3065-829BE88C6877}"/>
              </a:ext>
            </a:extLst>
          </p:cNvPr>
          <p:cNvGrpSpPr/>
          <p:nvPr/>
        </p:nvGrpSpPr>
        <p:grpSpPr>
          <a:xfrm>
            <a:off x="15806057" y="2329533"/>
            <a:ext cx="1719943" cy="1027103"/>
            <a:chOff x="15806057" y="1807029"/>
            <a:chExt cx="1719943" cy="1027103"/>
          </a:xfrm>
        </p:grpSpPr>
        <p:sp>
          <p:nvSpPr>
            <p:cNvPr id="11" name="Rectangle: Rounded Corners 10">
              <a:extLst>
                <a:ext uri="{FF2B5EF4-FFF2-40B4-BE49-F238E27FC236}">
                  <a16:creationId xmlns:a16="http://schemas.microsoft.com/office/drawing/2014/main" id="{6BF66F46-247A-C8F2-A55C-B275A2F08843}"/>
                </a:ext>
              </a:extLst>
            </p:cNvPr>
            <p:cNvSpPr/>
            <p:nvPr/>
          </p:nvSpPr>
          <p:spPr>
            <a:xfrm>
              <a:off x="15806057" y="1807029"/>
              <a:ext cx="1719943" cy="1027103"/>
            </a:xfrm>
            <a:prstGeom prst="roundRect">
              <a:avLst/>
            </a:prstGeom>
            <a:solidFill>
              <a:schemeClr val="accent3">
                <a:lumMod val="40000"/>
                <a:lumOff val="60000"/>
              </a:schemeClr>
            </a:solidFill>
            <a:ln w="28575" cap="flat">
              <a:solidFill>
                <a:schemeClr val="accent3">
                  <a:lumMod val="60000"/>
                  <a:lumOff val="4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TextBox 11">
              <a:extLst>
                <a:ext uri="{FF2B5EF4-FFF2-40B4-BE49-F238E27FC236}">
                  <a16:creationId xmlns:a16="http://schemas.microsoft.com/office/drawing/2014/main" id="{26FCEE5F-C149-9235-0016-070B9A4409DF}"/>
                </a:ext>
              </a:extLst>
            </p:cNvPr>
            <p:cNvSpPr txBox="1"/>
            <p:nvPr/>
          </p:nvSpPr>
          <p:spPr>
            <a:xfrm>
              <a:off x="16041658" y="2084618"/>
              <a:ext cx="1248739"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NWDAF</a:t>
              </a:r>
            </a:p>
          </p:txBody>
        </p:sp>
      </p:grpSp>
      <p:grpSp>
        <p:nvGrpSpPr>
          <p:cNvPr id="14" name="Group 13">
            <a:extLst>
              <a:ext uri="{FF2B5EF4-FFF2-40B4-BE49-F238E27FC236}">
                <a16:creationId xmlns:a16="http://schemas.microsoft.com/office/drawing/2014/main" id="{1684EB04-7ACB-1404-36E2-D537F240156D}"/>
              </a:ext>
            </a:extLst>
          </p:cNvPr>
          <p:cNvGrpSpPr/>
          <p:nvPr/>
        </p:nvGrpSpPr>
        <p:grpSpPr>
          <a:xfrm>
            <a:off x="9914835" y="5029190"/>
            <a:ext cx="1719943" cy="1027103"/>
            <a:chOff x="15806057" y="1807029"/>
            <a:chExt cx="1719943" cy="1027103"/>
          </a:xfrm>
          <a:solidFill>
            <a:schemeClr val="bg2"/>
          </a:solidFill>
          <a:effectLst>
            <a:glow rad="101600">
              <a:schemeClr val="bg2">
                <a:lumMod val="75000"/>
                <a:alpha val="60000"/>
              </a:schemeClr>
            </a:glow>
          </a:effectLst>
        </p:grpSpPr>
        <p:sp>
          <p:nvSpPr>
            <p:cNvPr id="15" name="Rectangle: Rounded Corners 14">
              <a:extLst>
                <a:ext uri="{FF2B5EF4-FFF2-40B4-BE49-F238E27FC236}">
                  <a16:creationId xmlns:a16="http://schemas.microsoft.com/office/drawing/2014/main" id="{7416B47B-606E-BBEA-9734-4A01F4606AC8}"/>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TextBox 15">
              <a:extLst>
                <a:ext uri="{FF2B5EF4-FFF2-40B4-BE49-F238E27FC236}">
                  <a16:creationId xmlns:a16="http://schemas.microsoft.com/office/drawing/2014/main" id="{652DCC05-4998-6D6C-123D-FC7A03EF665B}"/>
                </a:ext>
              </a:extLst>
            </p:cNvPr>
            <p:cNvSpPr txBox="1"/>
            <p:nvPr/>
          </p:nvSpPr>
          <p:spPr>
            <a:xfrm>
              <a:off x="16306955" y="2084618"/>
              <a:ext cx="718146"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PCF</a:t>
              </a:r>
            </a:p>
          </p:txBody>
        </p:sp>
      </p:grpSp>
      <p:grpSp>
        <p:nvGrpSpPr>
          <p:cNvPr id="50" name="Group 49">
            <a:extLst>
              <a:ext uri="{FF2B5EF4-FFF2-40B4-BE49-F238E27FC236}">
                <a16:creationId xmlns:a16="http://schemas.microsoft.com/office/drawing/2014/main" id="{BD169801-D9E9-ADA1-524E-0982F92280D7}"/>
              </a:ext>
            </a:extLst>
          </p:cNvPr>
          <p:cNvGrpSpPr/>
          <p:nvPr/>
        </p:nvGrpSpPr>
        <p:grpSpPr>
          <a:xfrm>
            <a:off x="19084225" y="4983886"/>
            <a:ext cx="1719943" cy="1027103"/>
            <a:chOff x="15806057" y="1807029"/>
            <a:chExt cx="1719943" cy="1027103"/>
          </a:xfrm>
          <a:solidFill>
            <a:schemeClr val="bg2"/>
          </a:solidFill>
          <a:effectLst>
            <a:glow rad="101600">
              <a:schemeClr val="bg2">
                <a:lumMod val="75000"/>
                <a:alpha val="60000"/>
              </a:schemeClr>
            </a:glow>
          </a:effectLst>
        </p:grpSpPr>
        <p:sp>
          <p:nvSpPr>
            <p:cNvPr id="51" name="Rectangle: Rounded Corners 50">
              <a:extLst>
                <a:ext uri="{FF2B5EF4-FFF2-40B4-BE49-F238E27FC236}">
                  <a16:creationId xmlns:a16="http://schemas.microsoft.com/office/drawing/2014/main" id="{64119E98-6D48-6C98-5FD1-3F6A64181E1C}"/>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2" name="TextBox 51">
              <a:extLst>
                <a:ext uri="{FF2B5EF4-FFF2-40B4-BE49-F238E27FC236}">
                  <a16:creationId xmlns:a16="http://schemas.microsoft.com/office/drawing/2014/main" id="{863479F4-6B72-1792-8F49-FCCA0B1153FD}"/>
                </a:ext>
              </a:extLst>
            </p:cNvPr>
            <p:cNvSpPr txBox="1"/>
            <p:nvPr/>
          </p:nvSpPr>
          <p:spPr>
            <a:xfrm>
              <a:off x="16298139" y="2084618"/>
              <a:ext cx="735779"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NRF</a:t>
              </a:r>
            </a:p>
          </p:txBody>
        </p:sp>
      </p:grpSp>
      <p:grpSp>
        <p:nvGrpSpPr>
          <p:cNvPr id="53" name="Group 52">
            <a:extLst>
              <a:ext uri="{FF2B5EF4-FFF2-40B4-BE49-F238E27FC236}">
                <a16:creationId xmlns:a16="http://schemas.microsoft.com/office/drawing/2014/main" id="{B4D45B10-CC2D-6473-94C4-87825A923E79}"/>
              </a:ext>
            </a:extLst>
          </p:cNvPr>
          <p:cNvGrpSpPr/>
          <p:nvPr/>
        </p:nvGrpSpPr>
        <p:grpSpPr>
          <a:xfrm>
            <a:off x="12979545" y="5027429"/>
            <a:ext cx="1719943" cy="1027103"/>
            <a:chOff x="15806057" y="1807029"/>
            <a:chExt cx="1719943" cy="1027103"/>
          </a:xfrm>
          <a:solidFill>
            <a:schemeClr val="bg2"/>
          </a:solidFill>
          <a:effectLst>
            <a:glow rad="101600">
              <a:schemeClr val="bg2">
                <a:lumMod val="75000"/>
                <a:alpha val="60000"/>
              </a:schemeClr>
            </a:glow>
          </a:effectLst>
        </p:grpSpPr>
        <p:sp>
          <p:nvSpPr>
            <p:cNvPr id="54" name="Rectangle: Rounded Corners 53">
              <a:extLst>
                <a:ext uri="{FF2B5EF4-FFF2-40B4-BE49-F238E27FC236}">
                  <a16:creationId xmlns:a16="http://schemas.microsoft.com/office/drawing/2014/main" id="{55D19495-F18D-6F5E-6536-BADFDF690CDF}"/>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5" name="TextBox 54">
              <a:extLst>
                <a:ext uri="{FF2B5EF4-FFF2-40B4-BE49-F238E27FC236}">
                  <a16:creationId xmlns:a16="http://schemas.microsoft.com/office/drawing/2014/main" id="{D499C6D8-3A13-8C73-F8B4-AC6E85F148D3}"/>
                </a:ext>
              </a:extLst>
            </p:cNvPr>
            <p:cNvSpPr txBox="1"/>
            <p:nvPr/>
          </p:nvSpPr>
          <p:spPr>
            <a:xfrm>
              <a:off x="16263675" y="2084618"/>
              <a:ext cx="804707"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UDM</a:t>
              </a:r>
            </a:p>
          </p:txBody>
        </p:sp>
      </p:grpSp>
      <p:grpSp>
        <p:nvGrpSpPr>
          <p:cNvPr id="56" name="Group 55">
            <a:extLst>
              <a:ext uri="{FF2B5EF4-FFF2-40B4-BE49-F238E27FC236}">
                <a16:creationId xmlns:a16="http://schemas.microsoft.com/office/drawing/2014/main" id="{F56F36B8-8CAC-F679-4D2F-1F0F2F636244}"/>
              </a:ext>
            </a:extLst>
          </p:cNvPr>
          <p:cNvGrpSpPr/>
          <p:nvPr/>
        </p:nvGrpSpPr>
        <p:grpSpPr>
          <a:xfrm>
            <a:off x="15884093" y="5049200"/>
            <a:ext cx="1719943" cy="1027103"/>
            <a:chOff x="15806057" y="1807029"/>
            <a:chExt cx="1719943" cy="1027103"/>
          </a:xfrm>
          <a:solidFill>
            <a:schemeClr val="bg2"/>
          </a:solidFill>
          <a:effectLst>
            <a:glow rad="101600">
              <a:schemeClr val="bg2">
                <a:lumMod val="75000"/>
                <a:alpha val="60000"/>
              </a:schemeClr>
            </a:glow>
          </a:effectLst>
        </p:grpSpPr>
        <p:sp>
          <p:nvSpPr>
            <p:cNvPr id="57" name="Rectangle: Rounded Corners 56">
              <a:extLst>
                <a:ext uri="{FF2B5EF4-FFF2-40B4-BE49-F238E27FC236}">
                  <a16:creationId xmlns:a16="http://schemas.microsoft.com/office/drawing/2014/main" id="{EDDAF6E6-EB2A-C041-AEC1-5D26FCC75082}"/>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8" name="TextBox 57">
              <a:extLst>
                <a:ext uri="{FF2B5EF4-FFF2-40B4-BE49-F238E27FC236}">
                  <a16:creationId xmlns:a16="http://schemas.microsoft.com/office/drawing/2014/main" id="{11ACA8E3-CAFE-D300-0433-31A399243C77}"/>
                </a:ext>
              </a:extLst>
            </p:cNvPr>
            <p:cNvSpPr txBox="1"/>
            <p:nvPr/>
          </p:nvSpPr>
          <p:spPr>
            <a:xfrm>
              <a:off x="16306955" y="2084618"/>
              <a:ext cx="718146"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NEF</a:t>
              </a:r>
            </a:p>
          </p:txBody>
        </p:sp>
      </p:grpSp>
      <p:grpSp>
        <p:nvGrpSpPr>
          <p:cNvPr id="59" name="Group 58">
            <a:extLst>
              <a:ext uri="{FF2B5EF4-FFF2-40B4-BE49-F238E27FC236}">
                <a16:creationId xmlns:a16="http://schemas.microsoft.com/office/drawing/2014/main" id="{3267BBD8-D655-E9BD-4692-492F1845246E}"/>
              </a:ext>
            </a:extLst>
          </p:cNvPr>
          <p:cNvGrpSpPr/>
          <p:nvPr/>
        </p:nvGrpSpPr>
        <p:grpSpPr>
          <a:xfrm>
            <a:off x="22175501" y="4983885"/>
            <a:ext cx="1719943" cy="1027103"/>
            <a:chOff x="15806057" y="1807029"/>
            <a:chExt cx="1719943" cy="1027103"/>
          </a:xfrm>
          <a:solidFill>
            <a:schemeClr val="bg2"/>
          </a:solidFill>
          <a:effectLst>
            <a:glow rad="101600">
              <a:schemeClr val="bg2">
                <a:lumMod val="75000"/>
                <a:alpha val="60000"/>
              </a:schemeClr>
            </a:glow>
          </a:effectLst>
        </p:grpSpPr>
        <p:sp>
          <p:nvSpPr>
            <p:cNvPr id="60" name="Rectangle: Rounded Corners 59">
              <a:extLst>
                <a:ext uri="{FF2B5EF4-FFF2-40B4-BE49-F238E27FC236}">
                  <a16:creationId xmlns:a16="http://schemas.microsoft.com/office/drawing/2014/main" id="{95D540AD-54B5-BA45-0432-BA3DE5F8F3C4}"/>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TextBox 60">
              <a:extLst>
                <a:ext uri="{FF2B5EF4-FFF2-40B4-BE49-F238E27FC236}">
                  <a16:creationId xmlns:a16="http://schemas.microsoft.com/office/drawing/2014/main" id="{9CE4BF57-94B2-A5A2-6013-B2E037BF305F}"/>
                </a:ext>
              </a:extLst>
            </p:cNvPr>
            <p:cNvSpPr txBox="1"/>
            <p:nvPr/>
          </p:nvSpPr>
          <p:spPr>
            <a:xfrm>
              <a:off x="16409548" y="2084618"/>
              <a:ext cx="512961"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AF</a:t>
              </a:r>
            </a:p>
          </p:txBody>
        </p:sp>
      </p:grpSp>
      <p:grpSp>
        <p:nvGrpSpPr>
          <p:cNvPr id="74" name="Group 73">
            <a:extLst>
              <a:ext uri="{FF2B5EF4-FFF2-40B4-BE49-F238E27FC236}">
                <a16:creationId xmlns:a16="http://schemas.microsoft.com/office/drawing/2014/main" id="{3ACFA8FF-C287-9ADA-2B89-817D954092AD}"/>
              </a:ext>
            </a:extLst>
          </p:cNvPr>
          <p:cNvGrpSpPr/>
          <p:nvPr/>
        </p:nvGrpSpPr>
        <p:grpSpPr>
          <a:xfrm>
            <a:off x="11036188" y="7368353"/>
            <a:ext cx="1719943" cy="1027103"/>
            <a:chOff x="15806057" y="1807029"/>
            <a:chExt cx="1719943" cy="1027103"/>
          </a:xfrm>
          <a:solidFill>
            <a:schemeClr val="bg2"/>
          </a:solidFill>
          <a:effectLst>
            <a:glow rad="101600">
              <a:schemeClr val="bg2">
                <a:lumMod val="75000"/>
                <a:alpha val="60000"/>
              </a:schemeClr>
            </a:glow>
          </a:effectLst>
        </p:grpSpPr>
        <p:sp>
          <p:nvSpPr>
            <p:cNvPr id="75" name="Rectangle: Rounded Corners 74">
              <a:extLst>
                <a:ext uri="{FF2B5EF4-FFF2-40B4-BE49-F238E27FC236}">
                  <a16:creationId xmlns:a16="http://schemas.microsoft.com/office/drawing/2014/main" id="{230F6E60-1727-9B26-F599-E38664464BE8}"/>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TextBox 75">
              <a:extLst>
                <a:ext uri="{FF2B5EF4-FFF2-40B4-BE49-F238E27FC236}">
                  <a16:creationId xmlns:a16="http://schemas.microsoft.com/office/drawing/2014/main" id="{539C7092-C3D5-9AB3-5544-9A80902DDCEE}"/>
                </a:ext>
              </a:extLst>
            </p:cNvPr>
            <p:cNvSpPr txBox="1"/>
            <p:nvPr/>
          </p:nvSpPr>
          <p:spPr>
            <a:xfrm>
              <a:off x="16195547" y="2084618"/>
              <a:ext cx="940963"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AUSF</a:t>
              </a:r>
            </a:p>
          </p:txBody>
        </p:sp>
      </p:grpSp>
      <p:grpSp>
        <p:nvGrpSpPr>
          <p:cNvPr id="77" name="Group 76">
            <a:extLst>
              <a:ext uri="{FF2B5EF4-FFF2-40B4-BE49-F238E27FC236}">
                <a16:creationId xmlns:a16="http://schemas.microsoft.com/office/drawing/2014/main" id="{AD1F4399-59B1-5DFC-2FCE-6985AF3AEE28}"/>
              </a:ext>
            </a:extLst>
          </p:cNvPr>
          <p:cNvGrpSpPr/>
          <p:nvPr/>
        </p:nvGrpSpPr>
        <p:grpSpPr>
          <a:xfrm>
            <a:off x="14175375" y="7368353"/>
            <a:ext cx="1719943" cy="1027103"/>
            <a:chOff x="15806057" y="1807029"/>
            <a:chExt cx="1719943" cy="1027103"/>
          </a:xfrm>
          <a:solidFill>
            <a:schemeClr val="bg2"/>
          </a:solidFill>
          <a:effectLst>
            <a:glow rad="101600">
              <a:schemeClr val="bg2">
                <a:lumMod val="75000"/>
                <a:alpha val="60000"/>
              </a:schemeClr>
            </a:glow>
          </a:effectLst>
        </p:grpSpPr>
        <p:sp>
          <p:nvSpPr>
            <p:cNvPr id="78" name="Rectangle: Rounded Corners 77">
              <a:extLst>
                <a:ext uri="{FF2B5EF4-FFF2-40B4-BE49-F238E27FC236}">
                  <a16:creationId xmlns:a16="http://schemas.microsoft.com/office/drawing/2014/main" id="{3AFD3710-2CD9-B4BC-69B4-1B9AAA8DE2DD}"/>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TextBox 78">
              <a:extLst>
                <a:ext uri="{FF2B5EF4-FFF2-40B4-BE49-F238E27FC236}">
                  <a16:creationId xmlns:a16="http://schemas.microsoft.com/office/drawing/2014/main" id="{443DD197-1773-88D8-1620-5BEB5B72109A}"/>
                </a:ext>
              </a:extLst>
            </p:cNvPr>
            <p:cNvSpPr txBox="1"/>
            <p:nvPr/>
          </p:nvSpPr>
          <p:spPr>
            <a:xfrm>
              <a:off x="16281308" y="2084618"/>
              <a:ext cx="769442"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AMF</a:t>
              </a:r>
            </a:p>
          </p:txBody>
        </p:sp>
      </p:grpSp>
      <p:grpSp>
        <p:nvGrpSpPr>
          <p:cNvPr id="80" name="Group 79">
            <a:extLst>
              <a:ext uri="{FF2B5EF4-FFF2-40B4-BE49-F238E27FC236}">
                <a16:creationId xmlns:a16="http://schemas.microsoft.com/office/drawing/2014/main" id="{6FB52D18-3C4E-AF7E-DBF4-784535F6BC00}"/>
              </a:ext>
            </a:extLst>
          </p:cNvPr>
          <p:cNvGrpSpPr/>
          <p:nvPr/>
        </p:nvGrpSpPr>
        <p:grpSpPr>
          <a:xfrm>
            <a:off x="17466874" y="7375788"/>
            <a:ext cx="1719943" cy="1027103"/>
            <a:chOff x="15806057" y="1807029"/>
            <a:chExt cx="1719943" cy="1027103"/>
          </a:xfrm>
          <a:solidFill>
            <a:schemeClr val="bg2"/>
          </a:solidFill>
          <a:effectLst>
            <a:glow rad="101600">
              <a:schemeClr val="bg2">
                <a:lumMod val="75000"/>
                <a:alpha val="60000"/>
              </a:schemeClr>
            </a:glow>
          </a:effectLst>
        </p:grpSpPr>
        <p:sp>
          <p:nvSpPr>
            <p:cNvPr id="81" name="Rectangle: Rounded Corners 80">
              <a:extLst>
                <a:ext uri="{FF2B5EF4-FFF2-40B4-BE49-F238E27FC236}">
                  <a16:creationId xmlns:a16="http://schemas.microsoft.com/office/drawing/2014/main" id="{F999991B-6AAB-1CBD-623E-C2A6AAD568BA}"/>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TextBox 81">
              <a:extLst>
                <a:ext uri="{FF2B5EF4-FFF2-40B4-BE49-F238E27FC236}">
                  <a16:creationId xmlns:a16="http://schemas.microsoft.com/office/drawing/2014/main" id="{DDEEB6CE-E4DB-FA3A-9A50-B5514A246B8E}"/>
                </a:ext>
              </a:extLst>
            </p:cNvPr>
            <p:cNvSpPr txBox="1"/>
            <p:nvPr/>
          </p:nvSpPr>
          <p:spPr>
            <a:xfrm>
              <a:off x="16290124" y="2084618"/>
              <a:ext cx="751809"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SMF</a:t>
              </a:r>
            </a:p>
          </p:txBody>
        </p:sp>
      </p:grpSp>
      <p:grpSp>
        <p:nvGrpSpPr>
          <p:cNvPr id="83" name="Group 82">
            <a:extLst>
              <a:ext uri="{FF2B5EF4-FFF2-40B4-BE49-F238E27FC236}">
                <a16:creationId xmlns:a16="http://schemas.microsoft.com/office/drawing/2014/main" id="{42F95809-C76C-2DBD-EB32-A6B5A5DF5936}"/>
              </a:ext>
            </a:extLst>
          </p:cNvPr>
          <p:cNvGrpSpPr/>
          <p:nvPr/>
        </p:nvGrpSpPr>
        <p:grpSpPr>
          <a:xfrm>
            <a:off x="20669559" y="7368352"/>
            <a:ext cx="1719943" cy="1027103"/>
            <a:chOff x="15806057" y="1807029"/>
            <a:chExt cx="1719943" cy="1027103"/>
          </a:xfrm>
          <a:solidFill>
            <a:schemeClr val="bg2"/>
          </a:solidFill>
          <a:effectLst>
            <a:glow rad="101600">
              <a:schemeClr val="bg2">
                <a:lumMod val="75000"/>
                <a:alpha val="60000"/>
              </a:schemeClr>
            </a:glow>
          </a:effectLst>
        </p:grpSpPr>
        <p:sp>
          <p:nvSpPr>
            <p:cNvPr id="84" name="Rectangle: Rounded Corners 83">
              <a:extLst>
                <a:ext uri="{FF2B5EF4-FFF2-40B4-BE49-F238E27FC236}">
                  <a16:creationId xmlns:a16="http://schemas.microsoft.com/office/drawing/2014/main" id="{B2EE7115-431C-A516-B431-7262AE0F082A}"/>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TextBox 84">
              <a:extLst>
                <a:ext uri="{FF2B5EF4-FFF2-40B4-BE49-F238E27FC236}">
                  <a16:creationId xmlns:a16="http://schemas.microsoft.com/office/drawing/2014/main" id="{C5E14D2A-0591-7910-25AD-CC5CF5891535}"/>
                </a:ext>
              </a:extLst>
            </p:cNvPr>
            <p:cNvSpPr txBox="1"/>
            <p:nvPr/>
          </p:nvSpPr>
          <p:spPr>
            <a:xfrm>
              <a:off x="16075322" y="2084618"/>
              <a:ext cx="1181414"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NCACF</a:t>
              </a:r>
            </a:p>
          </p:txBody>
        </p:sp>
      </p:grpSp>
      <p:grpSp>
        <p:nvGrpSpPr>
          <p:cNvPr id="98" name="Group 97">
            <a:extLst>
              <a:ext uri="{FF2B5EF4-FFF2-40B4-BE49-F238E27FC236}">
                <a16:creationId xmlns:a16="http://schemas.microsoft.com/office/drawing/2014/main" id="{0F559426-C202-F990-BF1E-9FAEB5407501}"/>
              </a:ext>
            </a:extLst>
          </p:cNvPr>
          <p:cNvGrpSpPr/>
          <p:nvPr/>
        </p:nvGrpSpPr>
        <p:grpSpPr>
          <a:xfrm>
            <a:off x="17496880" y="9912084"/>
            <a:ext cx="1719943" cy="1027103"/>
            <a:chOff x="15806057" y="1807029"/>
            <a:chExt cx="1719943" cy="1027103"/>
          </a:xfrm>
          <a:solidFill>
            <a:schemeClr val="bg2"/>
          </a:solidFill>
          <a:effectLst>
            <a:glow rad="101600">
              <a:schemeClr val="bg2">
                <a:lumMod val="75000"/>
                <a:alpha val="60000"/>
              </a:schemeClr>
            </a:glow>
          </a:effectLst>
        </p:grpSpPr>
        <p:sp>
          <p:nvSpPr>
            <p:cNvPr id="99" name="Rectangle: Rounded Corners 98">
              <a:extLst>
                <a:ext uri="{FF2B5EF4-FFF2-40B4-BE49-F238E27FC236}">
                  <a16:creationId xmlns:a16="http://schemas.microsoft.com/office/drawing/2014/main" id="{1BEB2FF7-31A1-F17A-A7A5-0F9540739359}"/>
                </a:ext>
              </a:extLst>
            </p:cNvPr>
            <p:cNvSpPr/>
            <p:nvPr/>
          </p:nvSpPr>
          <p:spPr>
            <a:xfrm>
              <a:off x="15806057" y="1807029"/>
              <a:ext cx="1719943" cy="1027103"/>
            </a:xfrm>
            <a:prstGeom prst="roundRect">
              <a:avLst/>
            </a:prstGeom>
            <a:grpFill/>
            <a:ln w="28575" cap="flat">
              <a:solidFill>
                <a:schemeClr val="tx1">
                  <a:lumMod val="50000"/>
                  <a:lumOff val="50000"/>
                </a:schemeClr>
              </a:solidFill>
              <a:miter lim="400000"/>
            </a:ln>
            <a:effectLst>
              <a:glow rad="139700">
                <a:schemeClr val="accent5">
                  <a:satMod val="175000"/>
                  <a:alpha val="4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TextBox 99">
              <a:extLst>
                <a:ext uri="{FF2B5EF4-FFF2-40B4-BE49-F238E27FC236}">
                  <a16:creationId xmlns:a16="http://schemas.microsoft.com/office/drawing/2014/main" id="{ECDF93B5-FB5C-5A70-D860-2B340475227A}"/>
                </a:ext>
              </a:extLst>
            </p:cNvPr>
            <p:cNvSpPr txBox="1"/>
            <p:nvPr/>
          </p:nvSpPr>
          <p:spPr>
            <a:xfrm>
              <a:off x="16306956" y="2084618"/>
              <a:ext cx="718146"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UPF</a:t>
              </a:r>
            </a:p>
          </p:txBody>
        </p:sp>
      </p:grpSp>
      <p:sp>
        <p:nvSpPr>
          <p:cNvPr id="101" name="Isosceles Triangle 100">
            <a:extLst>
              <a:ext uri="{FF2B5EF4-FFF2-40B4-BE49-F238E27FC236}">
                <a16:creationId xmlns:a16="http://schemas.microsoft.com/office/drawing/2014/main" id="{E5B01953-2423-2BD2-D686-8FD468893200}"/>
              </a:ext>
            </a:extLst>
          </p:cNvPr>
          <p:cNvSpPr/>
          <p:nvPr/>
        </p:nvSpPr>
        <p:spPr>
          <a:xfrm>
            <a:off x="10993419" y="9573967"/>
            <a:ext cx="1943358" cy="1486514"/>
          </a:xfrm>
          <a:prstGeom prst="triangle">
            <a:avLst/>
          </a:prstGeom>
          <a:solidFill>
            <a:schemeClr val="bg2"/>
          </a:solidFill>
          <a:ln w="12700" cap="flat">
            <a:solidFill>
              <a:schemeClr val="tx1">
                <a:lumMod val="50000"/>
                <a:lumOff val="50000"/>
              </a:schemeClr>
            </a:solidFill>
            <a:miter lim="400000"/>
          </a:ln>
          <a:effectLst>
            <a:glow rad="101600">
              <a:schemeClr val="tx1">
                <a:lumMod val="65000"/>
                <a:lumOff val="35000"/>
                <a:alpha val="60000"/>
              </a:scheme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Cloud 102">
            <a:extLst>
              <a:ext uri="{FF2B5EF4-FFF2-40B4-BE49-F238E27FC236}">
                <a16:creationId xmlns:a16="http://schemas.microsoft.com/office/drawing/2014/main" id="{60D8DC31-EBE1-AD73-D66F-C3ED9127E0B8}"/>
              </a:ext>
            </a:extLst>
          </p:cNvPr>
          <p:cNvSpPr/>
          <p:nvPr/>
        </p:nvSpPr>
        <p:spPr>
          <a:xfrm>
            <a:off x="20669559" y="9752818"/>
            <a:ext cx="2622394" cy="1416074"/>
          </a:xfrm>
          <a:prstGeom prst="cloud">
            <a:avLst/>
          </a:prstGeom>
          <a:solidFill>
            <a:srgbClr val="CCECFF"/>
          </a:solidFill>
          <a:ln w="12700" cap="flat">
            <a:noFill/>
            <a:miter lim="400000"/>
          </a:ln>
          <a:effectLst>
            <a:glow rad="101600">
              <a:srgbClr val="009999">
                <a:alpha val="60000"/>
              </a:srgbClr>
            </a:glo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TextBox 103">
            <a:extLst>
              <a:ext uri="{FF2B5EF4-FFF2-40B4-BE49-F238E27FC236}">
                <a16:creationId xmlns:a16="http://schemas.microsoft.com/office/drawing/2014/main" id="{08B6D35F-F051-38DF-DDF5-10BC4F0F9E17}"/>
              </a:ext>
            </a:extLst>
          </p:cNvPr>
          <p:cNvSpPr txBox="1"/>
          <p:nvPr/>
        </p:nvSpPr>
        <p:spPr>
          <a:xfrm>
            <a:off x="11692596" y="10375922"/>
            <a:ext cx="530594"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UE</a:t>
            </a:r>
          </a:p>
        </p:txBody>
      </p:sp>
      <p:sp>
        <p:nvSpPr>
          <p:cNvPr id="106" name="TextBox 105">
            <a:extLst>
              <a:ext uri="{FF2B5EF4-FFF2-40B4-BE49-F238E27FC236}">
                <a16:creationId xmlns:a16="http://schemas.microsoft.com/office/drawing/2014/main" id="{59EBBAB5-7FFF-D342-D8C3-0FB13CA3A63D}"/>
              </a:ext>
            </a:extLst>
          </p:cNvPr>
          <p:cNvSpPr txBox="1"/>
          <p:nvPr/>
        </p:nvSpPr>
        <p:spPr>
          <a:xfrm>
            <a:off x="21524682" y="10224893"/>
            <a:ext cx="771045"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DNN</a:t>
            </a:r>
          </a:p>
        </p:txBody>
      </p:sp>
      <p:sp>
        <p:nvSpPr>
          <p:cNvPr id="109" name="Rectangle: Rounded Corners 108">
            <a:extLst>
              <a:ext uri="{FF2B5EF4-FFF2-40B4-BE49-F238E27FC236}">
                <a16:creationId xmlns:a16="http://schemas.microsoft.com/office/drawing/2014/main" id="{38E56DBD-8544-F8E6-F320-2B67F7EB31B1}"/>
              </a:ext>
            </a:extLst>
          </p:cNvPr>
          <p:cNvSpPr/>
          <p:nvPr/>
        </p:nvSpPr>
        <p:spPr>
          <a:xfrm>
            <a:off x="9388343" y="6648689"/>
            <a:ext cx="14756171"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Rectangle: Rounded Corners 126">
            <a:extLst>
              <a:ext uri="{FF2B5EF4-FFF2-40B4-BE49-F238E27FC236}">
                <a16:creationId xmlns:a16="http://schemas.microsoft.com/office/drawing/2014/main" id="{EA44E846-5184-D1D8-43B7-0AEA674C2B88}"/>
              </a:ext>
            </a:extLst>
          </p:cNvPr>
          <p:cNvSpPr/>
          <p:nvPr/>
        </p:nvSpPr>
        <p:spPr>
          <a:xfrm rot="5400000">
            <a:off x="11646601" y="6969271"/>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Rectangle: Rounded Corners 127">
            <a:extLst>
              <a:ext uri="{FF2B5EF4-FFF2-40B4-BE49-F238E27FC236}">
                <a16:creationId xmlns:a16="http://schemas.microsoft.com/office/drawing/2014/main" id="{B4579B31-0541-05B4-3FE6-7D33F2FBD097}"/>
              </a:ext>
            </a:extLst>
          </p:cNvPr>
          <p:cNvSpPr/>
          <p:nvPr/>
        </p:nvSpPr>
        <p:spPr>
          <a:xfrm rot="5400000">
            <a:off x="21256407" y="7012238"/>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Rectangle: Rounded Corners 128">
            <a:extLst>
              <a:ext uri="{FF2B5EF4-FFF2-40B4-BE49-F238E27FC236}">
                <a16:creationId xmlns:a16="http://schemas.microsoft.com/office/drawing/2014/main" id="{6E527327-D23A-D6ED-A366-B084BA66DAF7}"/>
              </a:ext>
            </a:extLst>
          </p:cNvPr>
          <p:cNvSpPr/>
          <p:nvPr/>
        </p:nvSpPr>
        <p:spPr>
          <a:xfrm rot="5400000">
            <a:off x="18161931" y="7012238"/>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Rectangle: Rounded Corners 129">
            <a:extLst>
              <a:ext uri="{FF2B5EF4-FFF2-40B4-BE49-F238E27FC236}">
                <a16:creationId xmlns:a16="http://schemas.microsoft.com/office/drawing/2014/main" id="{A59B8A9E-D234-0CD0-EE87-E7222A136DC4}"/>
              </a:ext>
            </a:extLst>
          </p:cNvPr>
          <p:cNvSpPr/>
          <p:nvPr/>
        </p:nvSpPr>
        <p:spPr>
          <a:xfrm rot="5400000">
            <a:off x="14791406" y="6994743"/>
            <a:ext cx="53655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Rectangle: Rounded Corners 135">
            <a:extLst>
              <a:ext uri="{FF2B5EF4-FFF2-40B4-BE49-F238E27FC236}">
                <a16:creationId xmlns:a16="http://schemas.microsoft.com/office/drawing/2014/main" id="{EAAA4C60-233B-30CE-A4CD-55616E0B2369}"/>
              </a:ext>
            </a:extLst>
          </p:cNvPr>
          <p:cNvSpPr/>
          <p:nvPr/>
        </p:nvSpPr>
        <p:spPr>
          <a:xfrm rot="5400000">
            <a:off x="17782528" y="9170641"/>
            <a:ext cx="138244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cxnSp>
        <p:nvCxnSpPr>
          <p:cNvPr id="141" name="Straight Connector 140">
            <a:extLst>
              <a:ext uri="{FF2B5EF4-FFF2-40B4-BE49-F238E27FC236}">
                <a16:creationId xmlns:a16="http://schemas.microsoft.com/office/drawing/2014/main" id="{1E82D015-CFA6-D404-978B-08A482D21345}"/>
              </a:ext>
            </a:extLst>
          </p:cNvPr>
          <p:cNvCxnSpPr>
            <a:cxnSpLocks/>
          </p:cNvCxnSpPr>
          <p:nvPr/>
        </p:nvCxnSpPr>
        <p:spPr>
          <a:xfrm>
            <a:off x="16741744" y="3376883"/>
            <a:ext cx="0" cy="1676948"/>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44" name="Straight Connector 143">
            <a:extLst>
              <a:ext uri="{FF2B5EF4-FFF2-40B4-BE49-F238E27FC236}">
                <a16:creationId xmlns:a16="http://schemas.microsoft.com/office/drawing/2014/main" id="{91D13687-B440-CBC8-E1A2-C44597B2DB7C}"/>
              </a:ext>
            </a:extLst>
          </p:cNvPr>
          <p:cNvCxnSpPr>
            <a:cxnSpLocks/>
          </p:cNvCxnSpPr>
          <p:nvPr/>
        </p:nvCxnSpPr>
        <p:spPr>
          <a:xfrm flipH="1" flipV="1">
            <a:off x="13744157" y="2843084"/>
            <a:ext cx="45137" cy="2140801"/>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47" name="Straight Connector 146">
            <a:extLst>
              <a:ext uri="{FF2B5EF4-FFF2-40B4-BE49-F238E27FC236}">
                <a16:creationId xmlns:a16="http://schemas.microsoft.com/office/drawing/2014/main" id="{AC950138-C0CA-B272-BCAC-78003998B707}"/>
              </a:ext>
            </a:extLst>
          </p:cNvPr>
          <p:cNvCxnSpPr>
            <a:cxnSpLocks/>
          </p:cNvCxnSpPr>
          <p:nvPr/>
        </p:nvCxnSpPr>
        <p:spPr>
          <a:xfrm flipH="1" flipV="1">
            <a:off x="19944196" y="2877321"/>
            <a:ext cx="34812" cy="2092052"/>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48" name="Straight Connector 147">
            <a:extLst>
              <a:ext uri="{FF2B5EF4-FFF2-40B4-BE49-F238E27FC236}">
                <a16:creationId xmlns:a16="http://schemas.microsoft.com/office/drawing/2014/main" id="{C8D301AC-4D9D-4363-E240-876FD0DBCF5D}"/>
              </a:ext>
            </a:extLst>
          </p:cNvPr>
          <p:cNvCxnSpPr>
            <a:cxnSpLocks/>
          </p:cNvCxnSpPr>
          <p:nvPr/>
        </p:nvCxnSpPr>
        <p:spPr>
          <a:xfrm flipV="1">
            <a:off x="10565507" y="2607122"/>
            <a:ext cx="0" cy="2422068"/>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49" name="Straight Connector 148">
            <a:extLst>
              <a:ext uri="{FF2B5EF4-FFF2-40B4-BE49-F238E27FC236}">
                <a16:creationId xmlns:a16="http://schemas.microsoft.com/office/drawing/2014/main" id="{7E7B2CF7-7B6D-ED76-9C75-15D70AA8FA77}"/>
              </a:ext>
            </a:extLst>
          </p:cNvPr>
          <p:cNvCxnSpPr>
            <a:cxnSpLocks/>
          </p:cNvCxnSpPr>
          <p:nvPr/>
        </p:nvCxnSpPr>
        <p:spPr>
          <a:xfrm flipV="1">
            <a:off x="22991614" y="2607122"/>
            <a:ext cx="0" cy="2376764"/>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54" name="Straight Connector 153">
            <a:extLst>
              <a:ext uri="{FF2B5EF4-FFF2-40B4-BE49-F238E27FC236}">
                <a16:creationId xmlns:a16="http://schemas.microsoft.com/office/drawing/2014/main" id="{930E2D94-6040-E296-0B2F-EE463880FF53}"/>
              </a:ext>
            </a:extLst>
          </p:cNvPr>
          <p:cNvCxnSpPr>
            <a:cxnSpLocks/>
          </p:cNvCxnSpPr>
          <p:nvPr/>
        </p:nvCxnSpPr>
        <p:spPr>
          <a:xfrm flipH="1" flipV="1">
            <a:off x="13789294" y="2883107"/>
            <a:ext cx="2016763" cy="15698"/>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60" name="Straight Connector 159">
            <a:extLst>
              <a:ext uri="{FF2B5EF4-FFF2-40B4-BE49-F238E27FC236}">
                <a16:creationId xmlns:a16="http://schemas.microsoft.com/office/drawing/2014/main" id="{B80E20BA-D7E7-E707-2A31-D091DCABC459}"/>
              </a:ext>
            </a:extLst>
          </p:cNvPr>
          <p:cNvCxnSpPr>
            <a:cxnSpLocks/>
          </p:cNvCxnSpPr>
          <p:nvPr/>
        </p:nvCxnSpPr>
        <p:spPr>
          <a:xfrm flipH="1">
            <a:off x="17604036" y="2875236"/>
            <a:ext cx="2340160" cy="53297"/>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63" name="Straight Connector 162">
            <a:extLst>
              <a:ext uri="{FF2B5EF4-FFF2-40B4-BE49-F238E27FC236}">
                <a16:creationId xmlns:a16="http://schemas.microsoft.com/office/drawing/2014/main" id="{3AD379D1-25D0-6FDD-CAA7-9688F3CA7745}"/>
              </a:ext>
            </a:extLst>
          </p:cNvPr>
          <p:cNvCxnSpPr>
            <a:cxnSpLocks/>
          </p:cNvCxnSpPr>
          <p:nvPr/>
        </p:nvCxnSpPr>
        <p:spPr>
          <a:xfrm flipH="1" flipV="1">
            <a:off x="10522495" y="2654935"/>
            <a:ext cx="5227297" cy="15698"/>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65" name="Straight Connector 164">
            <a:extLst>
              <a:ext uri="{FF2B5EF4-FFF2-40B4-BE49-F238E27FC236}">
                <a16:creationId xmlns:a16="http://schemas.microsoft.com/office/drawing/2014/main" id="{781136A3-73E0-3398-F30F-FDDD30187D48}"/>
              </a:ext>
            </a:extLst>
          </p:cNvPr>
          <p:cNvCxnSpPr>
            <a:cxnSpLocks/>
          </p:cNvCxnSpPr>
          <p:nvPr/>
        </p:nvCxnSpPr>
        <p:spPr>
          <a:xfrm flipH="1" flipV="1">
            <a:off x="17613896" y="2654935"/>
            <a:ext cx="5227297" cy="15698"/>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69" name="Straight Connector 168">
            <a:extLst>
              <a:ext uri="{FF2B5EF4-FFF2-40B4-BE49-F238E27FC236}">
                <a16:creationId xmlns:a16="http://schemas.microsoft.com/office/drawing/2014/main" id="{BF5CBB91-295C-90E4-D8E4-C6966E61BA9A}"/>
              </a:ext>
            </a:extLst>
          </p:cNvPr>
          <p:cNvCxnSpPr>
            <a:cxnSpLocks/>
          </p:cNvCxnSpPr>
          <p:nvPr/>
        </p:nvCxnSpPr>
        <p:spPr>
          <a:xfrm flipH="1">
            <a:off x="15269049" y="3093145"/>
            <a:ext cx="537008" cy="1612"/>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74" name="Straight Connector 173">
            <a:extLst>
              <a:ext uri="{FF2B5EF4-FFF2-40B4-BE49-F238E27FC236}">
                <a16:creationId xmlns:a16="http://schemas.microsoft.com/office/drawing/2014/main" id="{9FC286AF-B28B-FE3F-0B0D-AD1FFE70AEF4}"/>
              </a:ext>
            </a:extLst>
          </p:cNvPr>
          <p:cNvCxnSpPr>
            <a:cxnSpLocks/>
          </p:cNvCxnSpPr>
          <p:nvPr/>
        </p:nvCxnSpPr>
        <p:spPr>
          <a:xfrm flipH="1">
            <a:off x="17559587" y="3093145"/>
            <a:ext cx="391354" cy="1612"/>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75" name="Straight Connector 174">
            <a:extLst>
              <a:ext uri="{FF2B5EF4-FFF2-40B4-BE49-F238E27FC236}">
                <a16:creationId xmlns:a16="http://schemas.microsoft.com/office/drawing/2014/main" id="{9039B9CA-4711-D284-D44A-8FFEBE65DFBD}"/>
              </a:ext>
            </a:extLst>
          </p:cNvPr>
          <p:cNvCxnSpPr>
            <a:cxnSpLocks/>
          </p:cNvCxnSpPr>
          <p:nvPr/>
        </p:nvCxnSpPr>
        <p:spPr>
          <a:xfrm flipH="1" flipV="1">
            <a:off x="15269049" y="3065588"/>
            <a:ext cx="111657" cy="4194620"/>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80" name="Straight Connector 179">
            <a:extLst>
              <a:ext uri="{FF2B5EF4-FFF2-40B4-BE49-F238E27FC236}">
                <a16:creationId xmlns:a16="http://schemas.microsoft.com/office/drawing/2014/main" id="{0303E47A-4A9E-AA0F-C16A-554392BA9CC5}"/>
              </a:ext>
            </a:extLst>
          </p:cNvPr>
          <p:cNvCxnSpPr>
            <a:cxnSpLocks/>
          </p:cNvCxnSpPr>
          <p:nvPr/>
        </p:nvCxnSpPr>
        <p:spPr>
          <a:xfrm flipH="1" flipV="1">
            <a:off x="18129491" y="3093145"/>
            <a:ext cx="50905" cy="4274100"/>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cxnSp>
        <p:nvCxnSpPr>
          <p:cNvPr id="185" name="Straight Connector 184">
            <a:extLst>
              <a:ext uri="{FF2B5EF4-FFF2-40B4-BE49-F238E27FC236}">
                <a16:creationId xmlns:a16="http://schemas.microsoft.com/office/drawing/2014/main" id="{22939E51-EEA5-6086-92BF-A8DBFC050911}"/>
              </a:ext>
            </a:extLst>
          </p:cNvPr>
          <p:cNvCxnSpPr>
            <a:cxnSpLocks/>
          </p:cNvCxnSpPr>
          <p:nvPr/>
        </p:nvCxnSpPr>
        <p:spPr>
          <a:xfrm flipH="1">
            <a:off x="11162044" y="12211087"/>
            <a:ext cx="1847327" cy="0"/>
          </a:xfrm>
          <a:prstGeom prst="line">
            <a:avLst/>
          </a:prstGeom>
          <a:noFill/>
          <a:ln w="38100" cap="flat">
            <a:solidFill>
              <a:srgbClr val="008000"/>
            </a:solidFill>
            <a:prstDash val="lgDash"/>
            <a:miter lim="400000"/>
          </a:ln>
        </p:spPr>
        <p:style>
          <a:lnRef idx="0">
            <a:scrgbClr r="0" g="0" b="0"/>
          </a:lnRef>
          <a:fillRef idx="0">
            <a:scrgbClr r="0" g="0" b="0"/>
          </a:fillRef>
          <a:effectRef idx="0">
            <a:scrgbClr r="0" g="0" b="0"/>
          </a:effectRef>
          <a:fontRef idx="none"/>
        </p:style>
      </p:cxnSp>
      <p:sp>
        <p:nvSpPr>
          <p:cNvPr id="189" name="TextBox 188">
            <a:extLst>
              <a:ext uri="{FF2B5EF4-FFF2-40B4-BE49-F238E27FC236}">
                <a16:creationId xmlns:a16="http://schemas.microsoft.com/office/drawing/2014/main" id="{1AD3CF23-01CA-9CF0-5CD1-09572940BAFF}"/>
              </a:ext>
            </a:extLst>
          </p:cNvPr>
          <p:cNvSpPr txBox="1"/>
          <p:nvPr/>
        </p:nvSpPr>
        <p:spPr>
          <a:xfrm>
            <a:off x="13208959" y="11991789"/>
            <a:ext cx="3025360"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0" u="none" strike="noStrike" cap="none" spc="0" normalizeH="0" baseline="0" dirty="0">
                <a:ln>
                  <a:noFill/>
                </a:ln>
                <a:solidFill>
                  <a:srgbClr val="008000"/>
                </a:solidFill>
                <a:effectLst/>
                <a:uFillTx/>
                <a:latin typeface="Helvetica Neue"/>
                <a:ea typeface="Helvetica Neue"/>
                <a:cs typeface="Helvetica Neue"/>
                <a:sym typeface="Helvetica Neue"/>
              </a:rPr>
              <a:t>NWDAF SBA Support </a:t>
            </a:r>
          </a:p>
        </p:txBody>
      </p:sp>
      <p:sp>
        <p:nvSpPr>
          <p:cNvPr id="190" name="Rectangle: Rounded Corners 189">
            <a:extLst>
              <a:ext uri="{FF2B5EF4-FFF2-40B4-BE49-F238E27FC236}">
                <a16:creationId xmlns:a16="http://schemas.microsoft.com/office/drawing/2014/main" id="{D621D12B-1ED1-6318-6D4C-BEE246F1EAF3}"/>
              </a:ext>
            </a:extLst>
          </p:cNvPr>
          <p:cNvSpPr/>
          <p:nvPr/>
        </p:nvSpPr>
        <p:spPr>
          <a:xfrm rot="10800000">
            <a:off x="17333485" y="12159758"/>
            <a:ext cx="1382440" cy="100444"/>
          </a:xfrm>
          <a:prstGeom prst="roundRect">
            <a:avLst/>
          </a:prstGeom>
          <a:solidFill>
            <a:srgbClr val="92D050"/>
          </a:solidFill>
          <a:ln w="57150" cap="flat">
            <a:solidFill>
              <a:schemeClr val="accent5"/>
            </a:solidFill>
            <a:miter lim="400000"/>
          </a:ln>
          <a:scene3d>
            <a:camera prst="orthographicFront"/>
            <a:lightRig rig="threePt" dir="t"/>
          </a:scene3d>
          <a:sp3d>
            <a:bevelT w="139700" h="139700" prst="divo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1" name="TextBox 190">
            <a:extLst>
              <a:ext uri="{FF2B5EF4-FFF2-40B4-BE49-F238E27FC236}">
                <a16:creationId xmlns:a16="http://schemas.microsoft.com/office/drawing/2014/main" id="{FC4C36FF-15BB-D6C3-70A6-49FBCB2352BA}"/>
              </a:ext>
            </a:extLst>
          </p:cNvPr>
          <p:cNvSpPr txBox="1"/>
          <p:nvPr/>
        </p:nvSpPr>
        <p:spPr>
          <a:xfrm>
            <a:off x="19050567" y="12020657"/>
            <a:ext cx="4108030" cy="41036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2000" b="1" i="0" u="none" strike="noStrike" cap="none" spc="0" normalizeH="0" baseline="0" dirty="0">
                <a:ln>
                  <a:noFill/>
                </a:ln>
                <a:solidFill>
                  <a:srgbClr val="008000"/>
                </a:solidFill>
                <a:effectLst/>
                <a:uFillTx/>
                <a:latin typeface="Helvetica Neue"/>
                <a:ea typeface="Helvetica Neue"/>
                <a:cs typeface="Helvetica Neue"/>
                <a:sym typeface="Helvetica Neue"/>
              </a:rPr>
              <a:t>5G Core Network Interface </a:t>
            </a:r>
          </a:p>
        </p:txBody>
      </p:sp>
      <p:sp>
        <p:nvSpPr>
          <p:cNvPr id="192" name="TextBox 191">
            <a:extLst>
              <a:ext uri="{FF2B5EF4-FFF2-40B4-BE49-F238E27FC236}">
                <a16:creationId xmlns:a16="http://schemas.microsoft.com/office/drawing/2014/main" id="{05241D48-5048-D360-BA01-A2D23EC7E6C8}"/>
              </a:ext>
            </a:extLst>
          </p:cNvPr>
          <p:cNvSpPr txBox="1"/>
          <p:nvPr/>
        </p:nvSpPr>
        <p:spPr>
          <a:xfrm>
            <a:off x="463366" y="1696049"/>
            <a:ext cx="6150723"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Reference to 3GPP TS 23.288 …. </a:t>
            </a:r>
          </a:p>
        </p:txBody>
      </p:sp>
    </p:spTree>
    <p:extLst>
      <p:ext uri="{BB962C8B-B14F-4D97-AF65-F5344CB8AC3E}">
        <p14:creationId xmlns:p14="http://schemas.microsoft.com/office/powerpoint/2010/main" val="2053906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595F90C-7E05-5CED-5D20-96CBAAAB04CD}"/>
              </a:ext>
            </a:extLst>
          </p:cNvPr>
          <p:cNvGrpSpPr/>
          <p:nvPr/>
        </p:nvGrpSpPr>
        <p:grpSpPr>
          <a:xfrm>
            <a:off x="12191996" y="2613776"/>
            <a:ext cx="11894674" cy="7973510"/>
            <a:chOff x="11996057" y="2396066"/>
            <a:chExt cx="11894674" cy="7973510"/>
          </a:xfrm>
        </p:grpSpPr>
        <p:pic>
          <p:nvPicPr>
            <p:cNvPr id="6" name="Picture 5">
              <a:extLst>
                <a:ext uri="{FF2B5EF4-FFF2-40B4-BE49-F238E27FC236}">
                  <a16:creationId xmlns:a16="http://schemas.microsoft.com/office/drawing/2014/main" id="{084808D3-D30B-3900-4C6C-E2B396EAB33F}"/>
                </a:ext>
              </a:extLst>
            </p:cNvPr>
            <p:cNvPicPr>
              <a:picLocks noChangeAspect="1"/>
            </p:cNvPicPr>
            <p:nvPr/>
          </p:nvPicPr>
          <p:blipFill>
            <a:blip r:embed="rId2"/>
            <a:stretch>
              <a:fillRect/>
            </a:stretch>
          </p:blipFill>
          <p:spPr>
            <a:xfrm>
              <a:off x="11996057" y="2396066"/>
              <a:ext cx="11894674" cy="7973510"/>
            </a:xfrm>
            <a:prstGeom prst="rect">
              <a:avLst/>
            </a:prstGeom>
          </p:spPr>
        </p:pic>
        <p:sp>
          <p:nvSpPr>
            <p:cNvPr id="10" name="TextBox 9">
              <a:extLst>
                <a:ext uri="{FF2B5EF4-FFF2-40B4-BE49-F238E27FC236}">
                  <a16:creationId xmlns:a16="http://schemas.microsoft.com/office/drawing/2014/main" id="{C17FD0E8-B981-6395-8074-82F21301FDA1}"/>
                </a:ext>
              </a:extLst>
            </p:cNvPr>
            <p:cNvSpPr txBox="1"/>
            <p:nvPr/>
          </p:nvSpPr>
          <p:spPr>
            <a:xfrm>
              <a:off x="12104912" y="5500528"/>
              <a:ext cx="3062980" cy="1764586"/>
            </a:xfrm>
            <a:prstGeom prst="rect">
              <a:avLst/>
            </a:prstGeom>
            <a:solidFill>
              <a:schemeClr val="bg1"/>
            </a:solidFill>
            <a:ln w="12700" cap="flat">
              <a:solidFill>
                <a:srgbClr val="00B0F0"/>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42900" marR="0" indent="-342900" algn="l" defTabSz="825500" rtl="0" fontAlgn="auto" latinLnBrk="0" hangingPunct="0">
                <a:lnSpc>
                  <a:spcPct val="100000"/>
                </a:lnSpc>
                <a:spcBef>
                  <a:spcPts val="0"/>
                </a:spcBef>
                <a:spcAft>
                  <a:spcPts val="0"/>
                </a:spcAft>
                <a:buClrTx/>
                <a:buSzTx/>
                <a:buFontTx/>
                <a:buAutoNum type="arabicParenBoth"/>
              </a:pPr>
              <a:r>
                <a:rPr lang="en-US" sz="1800" dirty="0">
                  <a:solidFill>
                    <a:srgbClr val="C00000"/>
                  </a:solidFill>
                </a:rPr>
                <a:t>Sending encrypted gradients, no raw data</a:t>
              </a:r>
            </a:p>
            <a:p>
              <a:pPr marL="342900" marR="0" indent="-342900" algn="l" defTabSz="825500" rtl="0" fontAlgn="auto" latinLnBrk="0" hangingPunct="0">
                <a:lnSpc>
                  <a:spcPct val="100000"/>
                </a:lnSpc>
                <a:spcBef>
                  <a:spcPts val="0"/>
                </a:spcBef>
                <a:spcAft>
                  <a:spcPts val="0"/>
                </a:spcAft>
                <a:buClrTx/>
                <a:buSzTx/>
                <a:buFontTx/>
                <a:buAutoNum type="arabicParenBoth"/>
              </a:pPr>
              <a:r>
                <a:rPr kumimoji="0" lang="en-US" sz="1800" b="1" i="0" u="none" strike="noStrike" cap="none" spc="0" normalizeH="0" baseline="0" dirty="0">
                  <a:ln>
                    <a:noFill/>
                  </a:ln>
                  <a:solidFill>
                    <a:srgbClr val="7030A0"/>
                  </a:solidFill>
                  <a:effectLst/>
                  <a:uFillTx/>
                  <a:latin typeface="Helvetica Neue"/>
                  <a:ea typeface="Helvetica Neue"/>
                  <a:cs typeface="Helvetica Neue"/>
                  <a:sym typeface="Helvetica Neue"/>
                </a:rPr>
                <a:t>Secure aggregation </a:t>
              </a:r>
            </a:p>
            <a:p>
              <a:pPr marL="342900" marR="0" indent="-342900" algn="l" defTabSz="825500" rtl="0" fontAlgn="auto" latinLnBrk="0" hangingPunct="0">
                <a:lnSpc>
                  <a:spcPct val="100000"/>
                </a:lnSpc>
                <a:spcBef>
                  <a:spcPts val="0"/>
                </a:spcBef>
                <a:spcAft>
                  <a:spcPts val="0"/>
                </a:spcAft>
                <a:buClrTx/>
                <a:buSzTx/>
                <a:buFontTx/>
                <a:buAutoNum type="arabicParenBoth"/>
              </a:pPr>
              <a:r>
                <a:rPr lang="en-US" sz="1800" dirty="0">
                  <a:solidFill>
                    <a:srgbClr val="0000FF"/>
                  </a:solidFill>
                </a:rPr>
                <a:t>Sending back model updates</a:t>
              </a:r>
            </a:p>
            <a:p>
              <a:pPr marL="342900" marR="0" indent="-342900" algn="l" defTabSz="825500" rtl="0" fontAlgn="auto" latinLnBrk="0" hangingPunct="0">
                <a:lnSpc>
                  <a:spcPct val="100000"/>
                </a:lnSpc>
                <a:spcBef>
                  <a:spcPts val="0"/>
                </a:spcBef>
                <a:spcAft>
                  <a:spcPts val="0"/>
                </a:spcAft>
                <a:buClrTx/>
                <a:buSzTx/>
                <a:buFontTx/>
                <a:buAutoNum type="arabicParenBoth"/>
              </a:pPr>
              <a:r>
                <a:rPr kumimoji="0" lang="en-US" sz="1800" b="1" i="0" u="none" strike="noStrike" cap="none" spc="0" normalizeH="0" baseline="0" dirty="0">
                  <a:ln>
                    <a:noFill/>
                  </a:ln>
                  <a:solidFill>
                    <a:srgbClr val="008000"/>
                  </a:solidFill>
                  <a:effectLst/>
                  <a:uFillTx/>
                  <a:latin typeface="Helvetica Neue"/>
                  <a:ea typeface="Helvetica Neue"/>
                  <a:cs typeface="Helvetica Neue"/>
                  <a:sym typeface="Helvetica Neue"/>
                </a:rPr>
                <a:t>Updating models </a:t>
              </a:r>
            </a:p>
          </p:txBody>
        </p:sp>
      </p:grpSp>
      <p:sp>
        <p:nvSpPr>
          <p:cNvPr id="2" name="Title 1">
            <a:extLst>
              <a:ext uri="{FF2B5EF4-FFF2-40B4-BE49-F238E27FC236}">
                <a16:creationId xmlns:a16="http://schemas.microsoft.com/office/drawing/2014/main" id="{F37513F5-B934-CEAC-21CA-A1F336D54782}"/>
              </a:ext>
            </a:extLst>
          </p:cNvPr>
          <p:cNvSpPr>
            <a:spLocks noGrp="1"/>
          </p:cNvSpPr>
          <p:nvPr>
            <p:ph type="title"/>
          </p:nvPr>
        </p:nvSpPr>
        <p:spPr>
          <a:xfrm>
            <a:off x="575169" y="279183"/>
            <a:ext cx="22841775" cy="1266588"/>
          </a:xfrm>
        </p:spPr>
        <p:txBody>
          <a:bodyPr>
            <a:normAutofit fontScale="90000"/>
          </a:bodyPr>
          <a:lstStyle/>
          <a:p>
            <a:r>
              <a:rPr lang="en-US" dirty="0"/>
              <a:t>Today NWDAF Supports for Horizontal Federated Learning</a:t>
            </a:r>
          </a:p>
        </p:txBody>
      </p:sp>
      <p:sp>
        <p:nvSpPr>
          <p:cNvPr id="7" name="TextBox 6">
            <a:extLst>
              <a:ext uri="{FF2B5EF4-FFF2-40B4-BE49-F238E27FC236}">
                <a16:creationId xmlns:a16="http://schemas.microsoft.com/office/drawing/2014/main" id="{70870E89-A1DB-D061-C50D-66E49890BB3E}"/>
              </a:ext>
            </a:extLst>
          </p:cNvPr>
          <p:cNvSpPr txBox="1"/>
          <p:nvPr/>
        </p:nvSpPr>
        <p:spPr>
          <a:xfrm>
            <a:off x="493269" y="2885657"/>
            <a:ext cx="11502788" cy="9912970"/>
          </a:xfrm>
          <a:prstGeom prst="rect">
            <a:avLst/>
          </a:prstGeom>
          <a:solidFill>
            <a:schemeClr val="accent2">
              <a:lumMod val="20000"/>
              <a:lumOff val="80000"/>
            </a:schemeClr>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Federated learning among multiple NWDAFs is a machine learning technique in core network that trains an ML Model across multiple decentralized entities holding local data set, without exchanging/sharing local data set. This approach stands in contrast to traditional centralized machine learning techniques where all the local datasets are uploaded to one server, thus allowing to address critical issues such as data privacy, data security, data access rights.</a:t>
            </a:r>
            <a:endParaRPr lang="en-US" sz="2000" dirty="0">
              <a:effectLst/>
              <a:latin typeface="Avenir Next LT Pro Demi" panose="020B0704020202020204" pitchFamily="34" charset="0"/>
              <a:ea typeface="Times New Roman" panose="02020603050405020304" pitchFamily="18" charset="0"/>
            </a:endParaRPr>
          </a:p>
          <a:p>
            <a:pPr marL="720725" marR="0" indent="-540385"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NOTE 1:	Horizontal Federated Learning is supported among multiple NWDAFs, which means the local data set in different FL client NWDAFs have the same feature space for different samples (e.g. UE IDs).</a:t>
            </a:r>
            <a:endParaRPr lang="en-US" sz="2000" dirty="0">
              <a:effectLst/>
              <a:latin typeface="Avenir Next LT Pro Demi" panose="020B0704020202020204" pitchFamily="34" charset="0"/>
              <a:ea typeface="Times New Roman" panose="02020603050405020304" pitchFamily="18" charset="0"/>
            </a:endParaRPr>
          </a:p>
          <a:p>
            <a:pPr marL="0" marR="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For Federated Learning supported by multiple NWDAFs containing MTLF, there is one NWDAF containing MTLF acting as FL server (called FL server NWDAF for short) and multiple NWDAFs containing MTLF acting as FL client (called FL client NWDAF for short), the main functionality includes:</a:t>
            </a:r>
            <a:endParaRPr lang="en-US" sz="2000" dirty="0">
              <a:effectLst/>
              <a:latin typeface="Avenir Next LT Pro Demi" panose="020B0704020202020204" pitchFamily="34" charset="0"/>
              <a:ea typeface="Times New Roman" panose="02020603050405020304" pitchFamily="18" charset="0"/>
            </a:endParaRPr>
          </a:p>
          <a:p>
            <a:pPr marL="0" marR="0" algn="l" hangingPunct="0">
              <a:spcBef>
                <a:spcPts val="0"/>
              </a:spcBef>
              <a:spcAft>
                <a:spcPts val="900"/>
              </a:spcAft>
            </a:pPr>
            <a:r>
              <a:rPr lang="en-GB" sz="2000" b="1" dirty="0">
                <a:effectLst/>
                <a:highlight>
                  <a:srgbClr val="FFFF00"/>
                </a:highlight>
                <a:latin typeface="Avenir Next LT Pro Demi" panose="020B0704020202020204" pitchFamily="34" charset="0"/>
                <a:ea typeface="Times New Roman" panose="02020603050405020304" pitchFamily="18" charset="0"/>
              </a:rPr>
              <a:t>FL server NWDAF</a:t>
            </a:r>
            <a:r>
              <a:rPr lang="en-GB" sz="2000" b="1" dirty="0">
                <a:effectLst/>
                <a:latin typeface="Avenir Next LT Pro Demi" panose="020B0704020202020204" pitchFamily="34" charset="0"/>
                <a:ea typeface="Times New Roman" panose="02020603050405020304" pitchFamily="18" charset="0"/>
              </a:rPr>
              <a:t>:</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discovers and selects FL client NWDAFs to participant in an FL procedure</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requests FL client NWDAFs to do local model training and to report local model information.</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generates global ML model by aggregating local model information from FL client NWDAFs.</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sends the global ML model back to FL client NWDAFs and repeats training iteration if needed.</a:t>
            </a:r>
            <a:endParaRPr lang="en-US" sz="2000" dirty="0">
              <a:effectLst/>
              <a:latin typeface="Avenir Next LT Pro Demi" panose="020B0704020202020204" pitchFamily="34" charset="0"/>
              <a:ea typeface="Times New Roman" panose="02020603050405020304" pitchFamily="18" charset="0"/>
            </a:endParaRPr>
          </a:p>
          <a:p>
            <a:pPr marL="0" marR="0" algn="l" hangingPunct="0">
              <a:spcBef>
                <a:spcPts val="0"/>
              </a:spcBef>
              <a:spcAft>
                <a:spcPts val="900"/>
              </a:spcAft>
            </a:pPr>
            <a:r>
              <a:rPr lang="en-GB" sz="2000" b="1" dirty="0">
                <a:effectLst/>
                <a:highlight>
                  <a:srgbClr val="FFFF00"/>
                </a:highlight>
                <a:latin typeface="Avenir Next LT Pro Demi" panose="020B0704020202020204" pitchFamily="34" charset="0"/>
                <a:ea typeface="Times New Roman" panose="02020603050405020304" pitchFamily="18" charset="0"/>
              </a:rPr>
              <a:t>FL client NWDAF</a:t>
            </a:r>
            <a:r>
              <a:rPr lang="en-GB" sz="2000" b="1" dirty="0">
                <a:effectLst/>
                <a:latin typeface="Avenir Next LT Pro Demi" panose="020B0704020202020204" pitchFamily="34" charset="0"/>
                <a:ea typeface="Times New Roman" panose="02020603050405020304" pitchFamily="18" charset="0"/>
              </a:rPr>
              <a:t>:</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locally trains ML model that tasked by the FL server NWDAF with the available local data set, which includes the data that is not allowed to share with others due to e.g. data privacy, data security, data access rights.</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reports the trained local ML model information to the FL server NWDAF.</a:t>
            </a:r>
            <a:endParaRPr lang="en-US" sz="2000" dirty="0">
              <a:effectLst/>
              <a:latin typeface="Avenir Next LT Pro Demi" panose="020B0704020202020204" pitchFamily="34" charset="0"/>
              <a:ea typeface="Times New Roman" panose="02020603050405020304" pitchFamily="18" charset="0"/>
            </a:endParaRPr>
          </a:p>
          <a:p>
            <a:pPr marL="360680" marR="0" indent="-18034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	receives the global ML model feedback from FL server NWDAF and repeats training iteration if needed.</a:t>
            </a:r>
            <a:endParaRPr lang="en-US" sz="2000" dirty="0">
              <a:effectLst/>
              <a:latin typeface="Avenir Next LT Pro Demi" panose="020B0704020202020204" pitchFamily="34" charset="0"/>
              <a:ea typeface="Times New Roman" panose="02020603050405020304" pitchFamily="18" charset="0"/>
            </a:endParaRPr>
          </a:p>
          <a:p>
            <a:pPr marL="0" marR="0" algn="l" hangingPunct="0">
              <a:spcBef>
                <a:spcPts val="0"/>
              </a:spcBef>
              <a:spcAft>
                <a:spcPts val="900"/>
              </a:spcAft>
            </a:pPr>
            <a:r>
              <a:rPr lang="en-GB" sz="2000" dirty="0">
                <a:effectLst/>
                <a:latin typeface="Avenir Next LT Pro Demi" panose="020B0704020202020204" pitchFamily="34" charset="0"/>
                <a:ea typeface="Times New Roman" panose="02020603050405020304" pitchFamily="18" charset="0"/>
              </a:rPr>
              <a:t>FL server NWDAF or FL client NWDAF register to NRF with their FL capability information as described in clause 5.2.</a:t>
            </a:r>
            <a:endParaRPr lang="en-US" sz="2000" dirty="0">
              <a:effectLst/>
              <a:latin typeface="Avenir Next LT Pro Demi" panose="020B0704020202020204" pitchFamily="34" charset="0"/>
              <a:ea typeface="Times New Roman" panose="02020603050405020304" pitchFamily="18" charset="0"/>
            </a:endParaRPr>
          </a:p>
        </p:txBody>
      </p:sp>
      <p:sp>
        <p:nvSpPr>
          <p:cNvPr id="8" name="TextBox 7">
            <a:extLst>
              <a:ext uri="{FF2B5EF4-FFF2-40B4-BE49-F238E27FC236}">
                <a16:creationId xmlns:a16="http://schemas.microsoft.com/office/drawing/2014/main" id="{D86AF89F-264D-74B0-0357-8D62AC8BFC7D}"/>
              </a:ext>
            </a:extLst>
          </p:cNvPr>
          <p:cNvSpPr txBox="1"/>
          <p:nvPr/>
        </p:nvSpPr>
        <p:spPr>
          <a:xfrm>
            <a:off x="575169" y="2183803"/>
            <a:ext cx="8249053"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According to 3GPP TS 23.288, clause 5.3 …. </a:t>
            </a:r>
          </a:p>
        </p:txBody>
      </p:sp>
      <p:sp>
        <p:nvSpPr>
          <p:cNvPr id="9" name="TextBox 8">
            <a:extLst>
              <a:ext uri="{FF2B5EF4-FFF2-40B4-BE49-F238E27FC236}">
                <a16:creationId xmlns:a16="http://schemas.microsoft.com/office/drawing/2014/main" id="{71E62242-2E90-09A6-9BF3-034AD24D09EF}"/>
              </a:ext>
            </a:extLst>
          </p:cNvPr>
          <p:cNvSpPr txBox="1"/>
          <p:nvPr/>
        </p:nvSpPr>
        <p:spPr>
          <a:xfrm>
            <a:off x="13221595" y="10895885"/>
            <a:ext cx="9443598"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sz="3000" b="1" i="0" u="none" strike="noStrike" cap="none" spc="0" normalizeH="0" baseline="0" dirty="0">
                <a:ln>
                  <a:noFill/>
                </a:ln>
                <a:solidFill>
                  <a:srgbClr val="008000"/>
                </a:solidFill>
                <a:effectLst/>
                <a:uFillTx/>
                <a:latin typeface="Helvetica Neue"/>
                <a:ea typeface="Helvetica Neue"/>
                <a:cs typeface="Helvetica Neue"/>
                <a:sym typeface="Helvetica Neue"/>
              </a:rPr>
              <a:t>Basic Architecture Framework for Federated Learning is supported in TODAY 5G Core  </a:t>
            </a:r>
          </a:p>
        </p:txBody>
      </p:sp>
    </p:spTree>
    <p:extLst>
      <p:ext uri="{BB962C8B-B14F-4D97-AF65-F5344CB8AC3E}">
        <p14:creationId xmlns:p14="http://schemas.microsoft.com/office/powerpoint/2010/main" val="3991646968"/>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22624</TotalTime>
  <Words>3168</Words>
  <Application>Microsoft Office PowerPoint</Application>
  <PresentationFormat>自定义</PresentationFormat>
  <Paragraphs>301</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20</vt:i4>
      </vt:variant>
    </vt:vector>
  </HeadingPairs>
  <TitlesOfParts>
    <vt:vector size="36" baseType="lpstr">
      <vt:lpstr>Avenir Next LT Pro Demi</vt:lpstr>
      <vt:lpstr>Helvetica Neue</vt:lpstr>
      <vt:lpstr>Helvetica Neue Light</vt:lpstr>
      <vt:lpstr>Helvetica Neue Medium</vt:lpstr>
      <vt:lpstr>MS PGothic</vt:lpstr>
      <vt:lpstr>OPPOSans B</vt:lpstr>
      <vt:lpstr>OPPOSans M</vt:lpstr>
      <vt:lpstr>OPPOSans R</vt:lpstr>
      <vt:lpstr>Abadi</vt:lpstr>
      <vt:lpstr>Arial</vt:lpstr>
      <vt:lpstr>Calibri</vt:lpstr>
      <vt:lpstr>Helvetica</vt:lpstr>
      <vt:lpstr>Times New Roman</vt:lpstr>
      <vt:lpstr>Wingdings</vt:lpstr>
      <vt:lpstr>White 白底</vt:lpstr>
      <vt:lpstr>Black 黑底</vt:lpstr>
      <vt:lpstr>Leveraging VFL Distributed Collaborative Learning to predict Signaling Storm and QoE  OPPO,  KDDI, China Telecom, China Unicom</vt:lpstr>
      <vt:lpstr>Agenda </vt:lpstr>
      <vt:lpstr>PowerPoint 演示文稿</vt:lpstr>
      <vt:lpstr>How 5G Cross-domain AI Learning Works?  (Use Case: Application QoE Prediction)</vt:lpstr>
      <vt:lpstr>EXAMPLE for How Cross-domain Collaborative AI Learning Works &amp; How it could impact 5GS? </vt:lpstr>
      <vt:lpstr>Benefits for VFL support For QoE Prediction</vt:lpstr>
      <vt:lpstr>PowerPoint 演示文稿</vt:lpstr>
      <vt:lpstr>5G Core SBA Architecture w.r.t. NWDAF  </vt:lpstr>
      <vt:lpstr>Today NWDAF Supports for Horizontal Federated Learning</vt:lpstr>
      <vt:lpstr>Why Vertical Federated Learning (VFL) Within 5G Core? </vt:lpstr>
      <vt:lpstr>Use Cases &amp; Differences Between HFL &amp; VFL Initiated by NWDAF   </vt:lpstr>
      <vt:lpstr>Benefits for VFL support For Signaling Storm Prediction </vt:lpstr>
      <vt:lpstr>Conclusions</vt:lpstr>
      <vt:lpstr>Backup Slide</vt:lpstr>
      <vt:lpstr>Algorithm of Vertical Federated Learning</vt:lpstr>
      <vt:lpstr>How NWDAF Supports VFL Distributed Collaborative Training? </vt:lpstr>
      <vt:lpstr>How VFL Distributed Collaborative Learning Support Signaling Storm Detection? </vt:lpstr>
      <vt:lpstr>EXAMPLE of KPI/KQI Video Streaming Service Relationship</vt:lpstr>
      <vt:lpstr>EXAMPLE of KPI/KQI Voice Service Relationship</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OPPOr01</cp:lastModifiedBy>
  <cp:revision>1795</cp:revision>
  <cp:lastPrinted>2023-09-25T11:29:10Z</cp:lastPrinted>
  <dcterms:created xsi:type="dcterms:W3CDTF">2023-06-01T23:19:23Z</dcterms:created>
  <dcterms:modified xsi:type="dcterms:W3CDTF">2023-11-03T07:04:23Z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1033-11.1.0.11698</vt:lpwstr>
  </property>
  <property fmtid="{D5CDD505-2E9C-101B-9397-08002B2CF9AE}" pid="3" name="ICV">
    <vt:lpwstr/>
  </property>
</Properties>
</file>